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4" d="100"/>
          <a:sy n="114" d="100"/>
        </p:scale>
        <p:origin x="-1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AE3E6-FD62-244B-9C25-F69D157A142E}" type="datetimeFigureOut">
              <a:rPr lang="en-US" smtClean="0"/>
              <a:t>4/2/11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671B0-57D5-4F44-8329-2DAC04C3A88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90D0869-F0FD-2E48-B176-5BA2C77723C1}" type="slidenum">
              <a:rPr lang="en-US">
                <a:latin typeface="Arial" charset="0"/>
              </a:rPr>
              <a:pPr/>
              <a:t>2</a:t>
            </a:fld>
            <a:endParaRPr lang="en-US">
              <a:latin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ED91E0B-86A5-1748-807B-CC8ADF00D366}" type="slidenum">
              <a:rPr lang="en-US">
                <a:latin typeface="Arial" charset="0"/>
              </a:rPr>
              <a:pPr/>
              <a:t>5</a:t>
            </a:fld>
            <a:endParaRPr lang="en-US">
              <a:latin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F75491B-3BEA-3A48-B708-34CEC02CBE50}" type="slidenum">
              <a:rPr lang="en-US">
                <a:latin typeface="Arial" charset="0"/>
              </a:rPr>
              <a:pPr/>
              <a:t>6</a:t>
            </a:fld>
            <a:endParaRPr lang="en-US">
              <a:latin typeface="Arial" charset="0"/>
            </a:endParaRPr>
          </a:p>
        </p:txBody>
      </p:sp>
      <p:sp>
        <p:nvSpPr>
          <p:cNvPr id="25603" name="Rectangle 2"/>
          <p:cNvSpPr>
            <a:spLocks noChangeArrowheads="1" noTextEdit="1"/>
          </p:cNvSpPr>
          <p:nvPr>
            <p:ph type="sldImg"/>
          </p:nvPr>
        </p:nvSpPr>
        <p:spPr>
          <a:xfrm>
            <a:off x="1146175" y="684213"/>
            <a:ext cx="4567238" cy="3427412"/>
          </a:xfrm>
          <a:solidFill>
            <a:srgbClr val="FFFFFF"/>
          </a:solidFill>
          <a:ln/>
        </p:spPr>
      </p:sp>
      <p:sp>
        <p:nvSpPr>
          <p:cNvPr id="25604" name="Rectangle 3"/>
          <p:cNvSpPr>
            <a:spLocks noChangeArrowheads="1"/>
          </p:cNvSpPr>
          <p:nvPr>
            <p:ph type="body" idx="1"/>
          </p:nvPr>
        </p:nvSpPr>
        <p:spPr>
          <a:xfrm>
            <a:off x="914815" y="4343713"/>
            <a:ext cx="5028370" cy="4115425"/>
          </a:xfrm>
          <a:solidFill>
            <a:srgbClr val="FFFFFF"/>
          </a:solidFill>
          <a:ln>
            <a:solidFill>
              <a:srgbClr val="000000"/>
            </a:solidFill>
          </a:ln>
        </p:spPr>
        <p:txBody>
          <a:bodyPr lIns="89724" tIns="44862" rIns="89724" bIns="44862"/>
          <a:lstStyle/>
          <a:p>
            <a:pPr eaLnBrk="1" hangingPunct="1"/>
            <a:r>
              <a:rPr lang="en-US">
                <a:latin typeface="Arial" charset="0"/>
                <a:ea typeface="Times New Roman" charset="0"/>
                <a:cs typeface="Times New Roman" charset="0"/>
              </a:rPr>
              <a:t>Cancer accounts for nearly one-quarter of deaths in the United States, exceeded only by heart diseases.  In 2008 there were 553,888 cancer deaths in the 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1042D35-0690-3B48-9DBB-EAD5FDACABE9}" type="slidenum">
              <a:rPr lang="en-US">
                <a:latin typeface="Arial" charset="0"/>
              </a:rPr>
              <a:pPr/>
              <a:t>7</a:t>
            </a:fld>
            <a:endParaRPr lang="en-US">
              <a:latin typeface="Arial" charset="0"/>
            </a:endParaRPr>
          </a:p>
        </p:txBody>
      </p:sp>
      <p:sp>
        <p:nvSpPr>
          <p:cNvPr id="27651" name="Rectangle 2"/>
          <p:cNvSpPr>
            <a:spLocks noChangeArrowheads="1" noTextEdit="1"/>
          </p:cNvSpPr>
          <p:nvPr>
            <p:ph type="sldImg"/>
          </p:nvPr>
        </p:nvSpPr>
        <p:spPr>
          <a:xfrm>
            <a:off x="1146175" y="684213"/>
            <a:ext cx="4567238" cy="3427412"/>
          </a:xfrm>
          <a:solidFill>
            <a:srgbClr val="FFFFFF"/>
          </a:solidFill>
          <a:ln/>
        </p:spPr>
      </p:sp>
      <p:sp>
        <p:nvSpPr>
          <p:cNvPr id="27652" name="Rectangle 3"/>
          <p:cNvSpPr>
            <a:spLocks noChangeArrowheads="1"/>
          </p:cNvSpPr>
          <p:nvPr>
            <p:ph type="body" idx="1"/>
          </p:nvPr>
        </p:nvSpPr>
        <p:spPr>
          <a:xfrm>
            <a:off x="914815" y="4343713"/>
            <a:ext cx="5028370" cy="4115425"/>
          </a:xfrm>
          <a:solidFill>
            <a:srgbClr val="FFFFFF"/>
          </a:solidFill>
          <a:ln>
            <a:solidFill>
              <a:srgbClr val="000000"/>
            </a:solidFill>
          </a:ln>
        </p:spPr>
        <p:txBody>
          <a:bodyPr lIns="89724" tIns="44862" rIns="89724" bIns="44862"/>
          <a:lstStyle/>
          <a:p>
            <a:pPr eaLnBrk="1" hangingPunct="1"/>
            <a:r>
              <a:rPr lang="en-US">
                <a:latin typeface="Arial" charset="0"/>
                <a:ea typeface="ＭＳ Ｐゴシック" charset="-128"/>
                <a:cs typeface="ＭＳ Ｐゴシック" charset="-128"/>
              </a:rPr>
              <a:t>Lung cancer is, by far, the most common fatal cancer in men (31%), followed by prostate (9%), and colon &amp; rectum (9%).  In women, lung (26%), breast (15%), and colon &amp; rectum (10%) are the leading sites of cancer death.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6DCAB2-15B5-AB48-B1A1-9779B311E6D4}" type="slidenum">
              <a:rPr lang="en-US">
                <a:latin typeface="Arial" charset="0"/>
              </a:rPr>
              <a:pPr/>
              <a:t>8</a:t>
            </a:fld>
            <a:endParaRPr lang="en-US">
              <a:latin typeface="Arial" charset="0"/>
            </a:endParaRPr>
          </a:p>
        </p:txBody>
      </p:sp>
      <p:sp>
        <p:nvSpPr>
          <p:cNvPr id="29699" name="Rectangle 2"/>
          <p:cNvSpPr>
            <a:spLocks noChangeArrowheads="1" noTextEdit="1"/>
          </p:cNvSpPr>
          <p:nvPr>
            <p:ph type="sldImg"/>
          </p:nvPr>
        </p:nvSpPr>
        <p:spPr>
          <a:xfrm>
            <a:off x="1146175" y="684213"/>
            <a:ext cx="4567238" cy="3427412"/>
          </a:xfrm>
          <a:solidFill>
            <a:srgbClr val="FFFFFF"/>
          </a:solidFill>
          <a:ln/>
        </p:spPr>
      </p:sp>
      <p:sp>
        <p:nvSpPr>
          <p:cNvPr id="29700" name="Rectangle 3"/>
          <p:cNvSpPr>
            <a:spLocks noChangeArrowheads="1"/>
          </p:cNvSpPr>
          <p:nvPr>
            <p:ph type="body" idx="1"/>
          </p:nvPr>
        </p:nvSpPr>
        <p:spPr>
          <a:xfrm>
            <a:off x="914815" y="4343713"/>
            <a:ext cx="5028370" cy="4115425"/>
          </a:xfrm>
          <a:solidFill>
            <a:srgbClr val="FFFFFF"/>
          </a:solidFill>
          <a:ln>
            <a:solidFill>
              <a:srgbClr val="000000"/>
            </a:solidFill>
          </a:ln>
        </p:spPr>
        <p:txBody>
          <a:bodyPr lIns="89724" tIns="44862" rIns="89724" bIns="44862"/>
          <a:lstStyle/>
          <a:p>
            <a:pPr eaLnBrk="1" hangingPunct="1"/>
            <a:r>
              <a:rPr lang="en-US">
                <a:latin typeface="Arial" charset="0"/>
                <a:ea typeface="ＭＳ Ｐゴシック" charset="-128"/>
                <a:cs typeface="ＭＳ Ｐゴシック" charset="-128"/>
              </a:rPr>
              <a:t>Overall, cancer death rates are higher in men than women in every racial and ethnic group.  African American men and women have the highest rates of cancer mortality.  Asian American and Pacific Islander men and women have the lowest cancer death rates, about half the rate of African American men and women, respectively.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Note: Rates for populations other than white and African American may be affected by problems in ascertaining race/ethnicity information from medical records. This is likely to result in reported death rates that are lower than true death rates.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19D3A3C-2E1A-1B4D-93A9-EAA294756573}" type="slidenum">
              <a:rPr lang="en-US">
                <a:latin typeface="Arial" charset="0"/>
              </a:rPr>
              <a:pPr/>
              <a:t>9</a:t>
            </a:fld>
            <a:endParaRPr lang="en-US">
              <a:latin typeface="Arial" charset="0"/>
            </a:endParaRPr>
          </a:p>
        </p:txBody>
      </p:sp>
      <p:sp>
        <p:nvSpPr>
          <p:cNvPr id="31747" name="Rectangle 1026"/>
          <p:cNvSpPr>
            <a:spLocks noChangeArrowheads="1" noTextEdit="1"/>
          </p:cNvSpPr>
          <p:nvPr>
            <p:ph type="sldImg"/>
          </p:nvPr>
        </p:nvSpPr>
        <p:spPr>
          <a:xfrm>
            <a:off x="1146175" y="684213"/>
            <a:ext cx="4567238" cy="3427412"/>
          </a:xfrm>
          <a:solidFill>
            <a:srgbClr val="FFFFFF"/>
          </a:solidFill>
          <a:ln/>
        </p:spPr>
      </p:sp>
      <p:sp>
        <p:nvSpPr>
          <p:cNvPr id="31748" name="Rectangle 1027"/>
          <p:cNvSpPr>
            <a:spLocks noChangeArrowheads="1"/>
          </p:cNvSpPr>
          <p:nvPr>
            <p:ph type="body" idx="1"/>
          </p:nvPr>
        </p:nvSpPr>
        <p:spPr>
          <a:xfrm>
            <a:off x="914815" y="4343713"/>
            <a:ext cx="5028370" cy="4115425"/>
          </a:xfrm>
          <a:solidFill>
            <a:srgbClr val="FFFFFF"/>
          </a:solidFill>
          <a:ln>
            <a:solidFill>
              <a:srgbClr val="000000"/>
            </a:solidFill>
          </a:ln>
        </p:spPr>
        <p:txBody>
          <a:bodyPr lIns="89724" tIns="44862" rIns="89724" bIns="44862"/>
          <a:lstStyle/>
          <a:p>
            <a:pPr eaLnBrk="1" hangingPunct="1"/>
            <a:r>
              <a:rPr lang="en-US">
                <a:latin typeface="Arial" charset="0"/>
                <a:ea typeface="Times New Roman" charset="0"/>
                <a:cs typeface="Times New Roman" charset="0"/>
              </a:rPr>
              <a:t>The 5-year relative survival rate from cancer is 68% for whites and 57% for African Americans (taking normal life expectancy into consideration).  For many sites, survival rates in African Americans are 10% to more than 20% lower than in whites.  This is due, in part, to African Americans being less likely to receive a cancer diagnosis at an early, localized stage, when treatment can improve chances of survival. Additional factors that contribute to the survival differential include unequal access to medical care and tumor characteristics.</a:t>
            </a:r>
            <a:r>
              <a:rPr lang="en-US">
                <a:latin typeface="Arial" charset="0"/>
                <a:ea typeface="ＭＳ Ｐゴシック" charset="-128"/>
                <a:cs typeface="ＭＳ Ｐゴシック"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E1EC863-D604-BE41-B306-7C81F5CB7A1B}" type="slidenum">
              <a:rPr lang="en-US">
                <a:latin typeface="Arial" charset="0"/>
              </a:rPr>
              <a:pPr/>
              <a:t>10</a:t>
            </a:fld>
            <a:endParaRPr lang="en-US">
              <a:latin typeface="Arial" charset="0"/>
            </a:endParaRPr>
          </a:p>
        </p:txBody>
      </p:sp>
      <p:sp>
        <p:nvSpPr>
          <p:cNvPr id="33795" name="Rectangle 1026"/>
          <p:cNvSpPr>
            <a:spLocks noRo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233DC69B-DF09-E44D-8EEB-BD3434E79F5D}" type="datetimeFigureOut">
              <a:rPr lang="en-US" smtClean="0"/>
              <a:t>4/2/11</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33DC69B-DF09-E44D-8EEB-BD3434E79F5D}" type="datetimeFigureOut">
              <a:rPr lang="en-US" smtClean="0"/>
              <a:t>4/2/11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3DC69B-DF09-E44D-8EEB-BD3434E79F5D}" type="datetimeFigureOut">
              <a:rPr lang="en-US" smtClean="0"/>
              <a:t>4/2/11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3DC69B-DF09-E44D-8EEB-BD3434E79F5D}" type="datetimeFigureOut">
              <a:rPr lang="en-US" smtClean="0"/>
              <a:t>4/2/11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275749-F5BD-1A41-BD12-75C4ED69781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3DC69B-DF09-E44D-8EEB-BD3434E79F5D}" type="datetimeFigureOut">
              <a:rPr lang="en-US" smtClean="0"/>
              <a:t>4/2/11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DC69B-DF09-E44D-8EEB-BD3434E79F5D}" type="datetimeFigureOut">
              <a:rPr lang="en-US" smtClean="0"/>
              <a:t>4/2/11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3DC69B-DF09-E44D-8EEB-BD3434E79F5D}" type="datetimeFigureOut">
              <a:rPr lang="en-US" smtClean="0"/>
              <a:t>4/2/11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3DC69B-DF09-E44D-8EEB-BD3434E79F5D}" type="datetimeFigureOut">
              <a:rPr lang="en-US" smtClean="0"/>
              <a:t>4/2/11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3DC69B-DF09-E44D-8EEB-BD3434E79F5D}" type="datetimeFigureOut">
              <a:rPr lang="en-US" smtClean="0"/>
              <a:t>4/2/11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33DC69B-DF09-E44D-8EEB-BD3434E79F5D}" type="datetimeFigureOut">
              <a:rPr lang="en-US" smtClean="0"/>
              <a:t>4/2/11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DC69B-DF09-E44D-8EEB-BD3434E79F5D}" type="datetimeFigureOut">
              <a:rPr lang="en-US" smtClean="0"/>
              <a:t>4/2/11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33DC69B-DF09-E44D-8EEB-BD3434E79F5D}" type="datetimeFigureOut">
              <a:rPr lang="en-US" smtClean="0"/>
              <a:t>4/2/11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5230-497A-6D4A-84CF-2449FB57CA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233DC69B-DF09-E44D-8EEB-BD3434E79F5D}" type="datetimeFigureOut">
              <a:rPr lang="en-US" smtClean="0"/>
              <a:t>4/2/11</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515230-497A-6D4A-84CF-2449FB57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8386" name="Rectangle 1026"/>
          <p:cNvSpPr>
            <a:spLocks noGrp="1" noRot="1" noChangeArrowheads="1"/>
          </p:cNvSpPr>
          <p:nvPr>
            <p:ph type="title"/>
          </p:nvPr>
        </p:nvSpPr>
        <p:spPr/>
        <p:txBody>
          <a:bodyPr>
            <a:normAutofit fontScale="90000"/>
          </a:bodyPr>
          <a:lstStyle/>
          <a:p>
            <a:pPr eaLnBrk="1" hangingPunct="1">
              <a:defRPr/>
            </a:pPr>
            <a:r>
              <a:rPr lang="en-US" dirty="0" smtClean="0">
                <a:solidFill>
                  <a:srgbClr val="000000"/>
                </a:solidFill>
                <a:ea typeface="ＭＳ Ｐゴシック" pitchFamily="-109" charset="-128"/>
                <a:cs typeface="ＭＳ Ｐゴシック" pitchFamily="-109" charset="-128"/>
              </a:rPr>
              <a:t>2009 Breast Cancer Statistics</a:t>
            </a:r>
            <a:br>
              <a:rPr lang="en-US" dirty="0" smtClean="0">
                <a:solidFill>
                  <a:srgbClr val="000000"/>
                </a:solidFill>
                <a:ea typeface="ＭＳ Ｐゴシック" pitchFamily="-109" charset="-128"/>
                <a:cs typeface="ＭＳ Ｐゴシック" pitchFamily="-109" charset="-128"/>
              </a:rPr>
            </a:br>
            <a:r>
              <a:rPr lang="en-US" sz="2000" dirty="0" smtClean="0">
                <a:solidFill>
                  <a:srgbClr val="000000"/>
                </a:solidFill>
                <a:ea typeface="ＭＳ Ｐゴシック" pitchFamily="-109" charset="-128"/>
                <a:cs typeface="ＭＳ Ｐゴシック" pitchFamily="-109" charset="-128"/>
              </a:rPr>
              <a:t>American Cancer Society</a:t>
            </a:r>
          </a:p>
        </p:txBody>
      </p:sp>
      <p:sp>
        <p:nvSpPr>
          <p:cNvPr id="528387" name="Rectangle 1027"/>
          <p:cNvSpPr>
            <a:spLocks noGrp="1" noChangeArrowheads="1"/>
          </p:cNvSpPr>
          <p:nvPr>
            <p:ph idx="1"/>
          </p:nvPr>
        </p:nvSpPr>
        <p:spPr>
          <a:xfrm>
            <a:off x="1447800" y="1752600"/>
            <a:ext cx="7315200" cy="4525963"/>
          </a:xfrm>
        </p:spPr>
        <p:txBody>
          <a:bodyPr>
            <a:normAutofit fontScale="77500" lnSpcReduction="20000"/>
          </a:bodyPr>
          <a:lstStyle/>
          <a:p>
            <a:pPr algn="r" eaLnBrk="1" hangingPunct="1">
              <a:buFont typeface="Wingdings" pitchFamily="-109" charset="2"/>
              <a:buNone/>
              <a:defRPr/>
            </a:pPr>
            <a:r>
              <a:rPr lang="en-US" sz="2800" dirty="0">
                <a:ea typeface="ＭＳ Ｐゴシック" pitchFamily="-109" charset="-128"/>
                <a:cs typeface="ＭＳ Ｐゴシック" pitchFamily="-109" charset="-128"/>
              </a:rPr>
              <a:t>		</a:t>
            </a:r>
            <a:r>
              <a:rPr lang="en-US" sz="2800" dirty="0">
                <a:solidFill>
                  <a:schemeClr val="tx1"/>
                </a:solidFill>
                <a:ea typeface="ＭＳ Ｐゴシック" pitchFamily="-109" charset="-128"/>
                <a:cs typeface="ＭＳ Ｐゴシック" pitchFamily="-109" charset="-128"/>
              </a:rPr>
              <a:t>	</a:t>
            </a:r>
            <a:r>
              <a:rPr lang="en-US" sz="2800" b="1" dirty="0">
                <a:solidFill>
                  <a:schemeClr val="tx1"/>
                </a:solidFill>
                <a:ea typeface="ＭＳ Ｐゴシック" pitchFamily="-109" charset="-128"/>
                <a:cs typeface="ＭＳ Ｐゴシック" pitchFamily="-109" charset="-128"/>
              </a:rPr>
              <a:t>             </a:t>
            </a:r>
            <a:r>
              <a:rPr lang="en-US" sz="2800" b="1" u="sng" dirty="0">
                <a:solidFill>
                  <a:schemeClr val="tx1"/>
                </a:solidFill>
                <a:ea typeface="ＭＳ Ｐゴシック" pitchFamily="-109" charset="-128"/>
                <a:cs typeface="ＭＳ Ｐゴシック" pitchFamily="-109" charset="-128"/>
              </a:rPr>
              <a:t>Females</a:t>
            </a: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		         192,370    New Diagnosis</a:t>
            </a: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24,000   Under 45</a:t>
            </a: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40,460   Breast Cancer Deaths</a:t>
            </a:r>
          </a:p>
          <a:p>
            <a:pPr algn="r" eaLnBrk="1" hangingPunct="1">
              <a:buFont typeface="Wingdings" pitchFamily="-109" charset="2"/>
              <a:buNone/>
              <a:defRPr/>
            </a:pPr>
            <a:endParaRPr lang="en-US" sz="2800" b="1" dirty="0">
              <a:solidFill>
                <a:schemeClr val="tx1"/>
              </a:solidFill>
              <a:ea typeface="ＭＳ Ｐゴシック" pitchFamily="-109" charset="-128"/>
              <a:cs typeface="ＭＳ Ｐゴシック" pitchFamily="-109" charset="-128"/>
            </a:endParaRP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				    </a:t>
            </a:r>
            <a:r>
              <a:rPr lang="en-US" sz="2800" b="1" u="sng" dirty="0">
                <a:solidFill>
                  <a:schemeClr val="tx1"/>
                </a:solidFill>
                <a:ea typeface="ＭＳ Ｐゴシック" pitchFamily="-109" charset="-128"/>
                <a:cs typeface="ＭＳ Ｐゴシック" pitchFamily="-109" charset="-128"/>
              </a:rPr>
              <a:t>Males</a:t>
            </a: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			   1,910   Invasive and In Situ</a:t>
            </a:r>
          </a:p>
          <a:p>
            <a:pPr algn="r" eaLnBrk="1" hangingPunct="1">
              <a:buFont typeface="Wingdings" pitchFamily="-109" charset="2"/>
              <a:buNone/>
              <a:defRPr/>
            </a:pPr>
            <a:r>
              <a:rPr lang="en-US" sz="2800" b="1" dirty="0">
                <a:solidFill>
                  <a:schemeClr val="tx1"/>
                </a:solidFill>
                <a:ea typeface="ＭＳ Ｐゴシック" pitchFamily="-109" charset="-128"/>
                <a:cs typeface="ＭＳ Ｐゴシック" pitchFamily="-109" charset="-128"/>
              </a:rPr>
              <a:t>			      450   Breast Cancer Deaths</a:t>
            </a:r>
          </a:p>
        </p:txBody>
      </p:sp>
      <p:pic>
        <p:nvPicPr>
          <p:cNvPr id="32772" name="Picture 1029" descr="MPj03960810000[1]"/>
          <p:cNvPicPr>
            <a:picLocks noChangeAspect="1" noChangeArrowheads="1"/>
          </p:cNvPicPr>
          <p:nvPr/>
        </p:nvPicPr>
        <p:blipFill>
          <a:blip r:embed="rId3"/>
          <a:srcRect/>
          <a:stretch>
            <a:fillRect/>
          </a:stretch>
        </p:blipFill>
        <p:spPr bwMode="auto">
          <a:xfrm>
            <a:off x="457200" y="4343400"/>
            <a:ext cx="3124200" cy="2073275"/>
          </a:xfrm>
          <a:prstGeom prst="rect">
            <a:avLst/>
          </a:prstGeom>
          <a:noFill/>
          <a:ln w="9525">
            <a:noFill/>
            <a:miter lim="800000"/>
            <a:headEnd/>
            <a:tailEnd/>
          </a:ln>
        </p:spPr>
      </p:pic>
      <p:pic>
        <p:nvPicPr>
          <p:cNvPr id="32773" name="Picture 5" descr="faces.jpg"/>
          <p:cNvPicPr>
            <a:picLocks noChangeAspect="1"/>
          </p:cNvPicPr>
          <p:nvPr/>
        </p:nvPicPr>
        <p:blipFill>
          <a:blip r:embed="rId4"/>
          <a:srcRect/>
          <a:stretch>
            <a:fillRect/>
          </a:stretch>
        </p:blipFill>
        <p:spPr bwMode="auto">
          <a:xfrm>
            <a:off x="533400" y="2159000"/>
            <a:ext cx="3048000" cy="165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General Public’s Statistics</a:t>
            </a:r>
            <a:endParaRPr lang="en-US" dirty="0"/>
          </a:p>
        </p:txBody>
      </p:sp>
      <p:sp>
        <p:nvSpPr>
          <p:cNvPr id="3" name="Content Placeholder 2"/>
          <p:cNvSpPr>
            <a:spLocks noGrp="1"/>
          </p:cNvSpPr>
          <p:nvPr>
            <p:ph idx="1"/>
          </p:nvPr>
        </p:nvSpPr>
        <p:spPr>
          <a:xfrm>
            <a:off x="457200" y="1600200"/>
            <a:ext cx="8229600" cy="3352800"/>
          </a:xfrm>
        </p:spPr>
        <p:txBody>
          <a:bodyPr>
            <a:normAutofit fontScale="62500" lnSpcReduction="20000"/>
          </a:bodyPr>
          <a:lstStyle/>
          <a:p>
            <a:pPr>
              <a:buFont typeface="Wingdings" pitchFamily="-109" charset="2"/>
              <a:buChar char="n"/>
              <a:defRPr/>
            </a:pPr>
            <a:r>
              <a:rPr lang="en-US" sz="3600" b="1" dirty="0" smtClean="0"/>
              <a:t>The death rate has decreased by 2%/yr since 1990 due to screening MMG’s.</a:t>
            </a:r>
          </a:p>
          <a:p>
            <a:pPr>
              <a:buFont typeface="Wingdings" pitchFamily="-109" charset="2"/>
              <a:buChar char="n"/>
              <a:defRPr/>
            </a:pPr>
            <a:endParaRPr lang="en-US" sz="3600" b="1" dirty="0" smtClean="0"/>
          </a:p>
          <a:p>
            <a:pPr>
              <a:buFont typeface="Wingdings" pitchFamily="-109" charset="2"/>
              <a:buChar char="n"/>
              <a:defRPr/>
            </a:pPr>
            <a:r>
              <a:rPr lang="en-US" sz="3600" b="1" dirty="0" smtClean="0"/>
              <a:t>More women are presenting at an early breast cancer stage.</a:t>
            </a:r>
          </a:p>
          <a:p>
            <a:pPr>
              <a:buFont typeface="Wingdings" pitchFamily="-109" charset="2"/>
              <a:buChar char="n"/>
              <a:defRPr/>
            </a:pPr>
            <a:endParaRPr lang="en-US" sz="3600" b="1" dirty="0" smtClean="0"/>
          </a:p>
          <a:p>
            <a:pPr>
              <a:buFont typeface="Wingdings" pitchFamily="-109" charset="2"/>
              <a:buChar char="n"/>
              <a:defRPr/>
            </a:pPr>
            <a:r>
              <a:rPr lang="en-US" sz="3600" b="1" dirty="0" smtClean="0"/>
              <a:t>2.5 million survivors in the US</a:t>
            </a:r>
            <a:endParaRPr lang="en-US" sz="40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Our Statistics!</a:t>
            </a:r>
            <a:endParaRPr lang="en-US" dirty="0"/>
          </a:p>
        </p:txBody>
      </p:sp>
      <p:sp>
        <p:nvSpPr>
          <p:cNvPr id="4" name="Content Placeholder 2"/>
          <p:cNvSpPr txBox="1">
            <a:spLocks/>
          </p:cNvSpPr>
          <p:nvPr/>
        </p:nvSpPr>
        <p:spPr bwMode="auto">
          <a:xfrm>
            <a:off x="533400" y="1600200"/>
            <a:ext cx="8229600" cy="33528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hlink"/>
              </a:buClr>
              <a:buSzPct val="70000"/>
              <a:buFont typeface="Wingdings" pitchFamily="-109" charset="2"/>
              <a:buChar char="n"/>
              <a:defRPr/>
            </a:pPr>
            <a:r>
              <a:rPr lang="en-US" sz="3000" kern="0" dirty="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rPr>
              <a:t>Breast cancer is the leading cause of cancer deaths in young African American Women under 45.</a:t>
            </a:r>
          </a:p>
          <a:p>
            <a:pPr marL="342900" indent="-342900" algn="l">
              <a:spcBef>
                <a:spcPct val="20000"/>
              </a:spcBef>
              <a:buClr>
                <a:schemeClr val="hlink"/>
              </a:buClr>
              <a:buSzPct val="70000"/>
              <a:buFont typeface="Wingdings" pitchFamily="-109" charset="2"/>
              <a:buChar char="n"/>
              <a:defRPr/>
            </a:pPr>
            <a:r>
              <a:rPr lang="en-US" sz="3000" kern="0" dirty="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rPr>
              <a:t>By the time an African American Women turns 40, 10% will have already developed cancer.</a:t>
            </a:r>
          </a:p>
          <a:p>
            <a:pPr marL="342900" indent="-342900" algn="l">
              <a:spcBef>
                <a:spcPct val="20000"/>
              </a:spcBef>
              <a:buClr>
                <a:schemeClr val="hlink"/>
              </a:buClr>
              <a:buSzPct val="70000"/>
              <a:buFont typeface="Wingdings" pitchFamily="-109" charset="2"/>
              <a:buChar char="n"/>
              <a:defRPr/>
            </a:pPr>
            <a:r>
              <a:rPr lang="en-US" sz="3000" kern="0" dirty="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rPr>
              <a:t>Survival rates for African American Women are 10 – 20% lower than White women.</a:t>
            </a:r>
          </a:p>
          <a:p>
            <a:pPr marL="342900" indent="-342900" algn="l">
              <a:spcBef>
                <a:spcPct val="20000"/>
              </a:spcBef>
              <a:buClr>
                <a:schemeClr val="hlink"/>
              </a:buClr>
              <a:buSzPct val="70000"/>
              <a:buFont typeface="Wingdings" pitchFamily="-109" charset="2"/>
              <a:buChar char="n"/>
              <a:defRPr/>
            </a:pPr>
            <a:r>
              <a:rPr lang="en-US" sz="3000" kern="0" dirty="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rPr>
              <a:t>African American Women are less likely to receive a cancer diagnosis at an early stage. </a:t>
            </a:r>
          </a:p>
          <a:p>
            <a:pPr marL="342900" indent="-342900" algn="l">
              <a:spcBef>
                <a:spcPct val="20000"/>
              </a:spcBef>
              <a:buClr>
                <a:schemeClr val="hlink"/>
              </a:buClr>
              <a:buSzPct val="70000"/>
              <a:buFont typeface="Wingdings" pitchFamily="-109" charset="2"/>
              <a:buChar char="n"/>
              <a:defRPr/>
            </a:pPr>
            <a:endParaRPr lang="en-US" sz="4000" b="0" kern="0" dirty="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dirty="0" smtClean="0"/>
              <a:t>Our Statistics!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a:buFont typeface="Wingdings" pitchFamily="-106" charset="2"/>
              <a:buChar char="n"/>
              <a:defRPr/>
            </a:pPr>
            <a:r>
              <a:rPr lang="en-US" b="1" dirty="0" smtClean="0"/>
              <a:t>African American women are more likely to present with more aggressive forms of breast cancer (i.e. triple negative). African link.</a:t>
            </a:r>
          </a:p>
          <a:p>
            <a:pPr>
              <a:buFont typeface="Wingdings" pitchFamily="-106" charset="2"/>
              <a:buChar char="n"/>
              <a:defRPr/>
            </a:pPr>
            <a:endParaRPr lang="en-US" b="1" dirty="0" smtClean="0"/>
          </a:p>
          <a:p>
            <a:pPr>
              <a:buFont typeface="Wingdings" pitchFamily="-106" charset="2"/>
              <a:buChar char="n"/>
              <a:defRPr/>
            </a:pPr>
            <a:r>
              <a:rPr lang="en-US" b="1" dirty="0" smtClean="0"/>
              <a:t>Clinical trials are research studies in which people help doctors find better ways to prevent, diagnose, or treat cancer. AAW are reluctant to participate in clinical trials for fear of being a guinea pig.  </a:t>
            </a:r>
            <a:endParaRPr lang="en-US" b="1"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Lifetime Risk…..One In Eight</a:t>
            </a:r>
            <a:endParaRPr lang="en-US" dirty="0"/>
          </a:p>
        </p:txBody>
      </p:sp>
      <p:pic>
        <p:nvPicPr>
          <p:cNvPr id="37891" name="Chart Placeholder 3" descr="Breast%20Cancer%20for%20Primary%20Care%20Docs.tiff"/>
          <p:cNvPicPr>
            <a:picLocks noGrp="1" noChangeAspect="1"/>
          </p:cNvPicPr>
          <p:nvPr>
            <p:ph type="chart" idx="1"/>
          </p:nvPr>
        </p:nvPicPr>
        <p:blipFill>
          <a:blip r:embed="rId2"/>
          <a:srcRect/>
          <a:stretch>
            <a:fillRect/>
          </a:stretch>
        </p:blipFill>
        <p:spPr>
          <a:xfrm>
            <a:off x="381000" y="1981200"/>
            <a:ext cx="1473200" cy="2209800"/>
          </a:xfrm>
        </p:spPr>
      </p:pic>
      <p:pic>
        <p:nvPicPr>
          <p:cNvPr id="37892" name="Picture 3" descr="Breast%20Cancer%20for%20Primary%20Care%20Docs.tiff"/>
          <p:cNvPicPr>
            <a:picLocks noChangeAspect="1"/>
          </p:cNvPicPr>
          <p:nvPr/>
        </p:nvPicPr>
        <p:blipFill>
          <a:blip r:embed="rId3"/>
          <a:srcRect/>
          <a:stretch>
            <a:fillRect/>
          </a:stretch>
        </p:blipFill>
        <p:spPr bwMode="auto">
          <a:xfrm>
            <a:off x="1905000" y="1600200"/>
            <a:ext cx="4876800" cy="3403600"/>
          </a:xfrm>
          <a:prstGeom prst="rect">
            <a:avLst/>
          </a:prstGeom>
          <a:noFill/>
          <a:ln w="9525">
            <a:noFill/>
            <a:miter lim="800000"/>
            <a:headEnd/>
            <a:tailEnd/>
          </a:ln>
        </p:spPr>
      </p:pic>
      <p:pic>
        <p:nvPicPr>
          <p:cNvPr id="37893" name="Picture 4" descr="Breast%20Cancer%20for%20Primary%20Care%20Docs.tiff"/>
          <p:cNvPicPr>
            <a:picLocks noChangeAspect="1"/>
          </p:cNvPicPr>
          <p:nvPr/>
        </p:nvPicPr>
        <p:blipFill>
          <a:blip r:embed="rId4"/>
          <a:srcRect/>
          <a:stretch>
            <a:fillRect/>
          </a:stretch>
        </p:blipFill>
        <p:spPr bwMode="auto">
          <a:xfrm>
            <a:off x="6553200" y="3581400"/>
            <a:ext cx="2019300" cy="3022600"/>
          </a:xfrm>
          <a:prstGeom prst="rect">
            <a:avLst/>
          </a:prstGeom>
          <a:noFill/>
          <a:ln w="9525">
            <a:noFill/>
            <a:miter lim="800000"/>
            <a:headEnd/>
            <a:tailEnd/>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027488" y="3168650"/>
            <a:ext cx="1100137" cy="519113"/>
          </a:xfrm>
          <a:prstGeom prst="rect">
            <a:avLst/>
          </a:prstGeom>
          <a:noFill/>
          <a:ln w="9525">
            <a:noFill/>
            <a:miter lim="800000"/>
            <a:headEnd/>
            <a:tailEnd/>
          </a:ln>
        </p:spPr>
        <p:txBody>
          <a:bodyPr wrap="none" anchor="ctr">
            <a:prstTxWarp prst="textNoShape">
              <a:avLst/>
            </a:prstTxWarp>
            <a:spAutoFit/>
          </a:bodyPr>
          <a:lstStyle/>
          <a:p>
            <a:pPr>
              <a:tabLst>
                <a:tab pos="53975" algn="l"/>
                <a:tab pos="915988" algn="l"/>
              </a:tabLst>
            </a:pPr>
            <a:r>
              <a:rPr lang="en-US" b="0">
                <a:solidFill>
                  <a:schemeClr val="tx1"/>
                </a:solidFill>
                <a:latin typeface="Verdana" charset="0"/>
                <a:ea typeface="ＭＳ Ｐゴシック" charset="-128"/>
                <a:cs typeface="ＭＳ Ｐゴシック" charset="-128"/>
              </a:rPr>
              <a:t>		</a:t>
            </a:r>
          </a:p>
        </p:txBody>
      </p:sp>
      <p:sp>
        <p:nvSpPr>
          <p:cNvPr id="784389" name="Text Box 5"/>
          <p:cNvSpPr txBox="1">
            <a:spLocks noChangeArrowheads="1"/>
          </p:cNvSpPr>
          <p:nvPr/>
        </p:nvSpPr>
        <p:spPr bwMode="auto">
          <a:xfrm>
            <a:off x="1143000" y="2149475"/>
            <a:ext cx="6502927" cy="3539431"/>
          </a:xfrm>
          <a:prstGeom prst="rect">
            <a:avLst/>
          </a:prstGeom>
          <a:noFill/>
          <a:ln w="9525">
            <a:noFill/>
            <a:miter lim="800000"/>
            <a:headEnd/>
            <a:tailEnd/>
          </a:ln>
          <a:effectLst/>
        </p:spPr>
        <p:txBody>
          <a:bodyPr wrap="none" anchor="ctr">
            <a:prstTxWarp prst="textNoShape">
              <a:avLst/>
            </a:prstTxWarp>
            <a:spAutoFit/>
          </a:bodyPr>
          <a:lstStyle/>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30		1 out of 2,012 women</a:t>
            </a: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40		1 out of 235 women</a:t>
            </a: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50		1 out of 54 women</a:t>
            </a: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60		1 out of 23 women</a:t>
            </a: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70		1 out of 14 women</a:t>
            </a: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By age 80		1 out of 10 women</a:t>
            </a:r>
          </a:p>
          <a:p>
            <a:pPr algn="l">
              <a:defRPr/>
            </a:pPr>
            <a:endPar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endParaRPr>
          </a:p>
          <a:p>
            <a:pPr algn="l">
              <a:defRPr/>
            </a:pPr>
            <a:r>
              <a:rPr lang="en-US"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Lifetime		1 out of 8 wome</a:t>
            </a:r>
            <a:r>
              <a:rPr lang="en-US" altLang="ja-JP" sz="2800" b="0" dirty="0">
                <a:solidFill>
                  <a:schemeClr val="tx1"/>
                </a:solidFill>
                <a:effectLst>
                  <a:outerShdw blurRad="38100" dist="38100" dir="2700000" algn="tl">
                    <a:srgbClr val="000000"/>
                  </a:outerShdw>
                </a:effectLst>
                <a:latin typeface="Verdana" pitchFamily="-111" charset="0"/>
                <a:ea typeface="ＭＳ Ｐゴシック" pitchFamily="-111" charset="-128"/>
                <a:cs typeface="ＭＳ Ｐゴシック" pitchFamily="-111" charset="-128"/>
              </a:rPr>
              <a:t>n</a:t>
            </a:r>
            <a:endParaRPr lang="en-US" sz="2800" b="0" dirty="0">
              <a:solidFill>
                <a:schemeClr val="tx1"/>
              </a:solidFill>
              <a:latin typeface="Verdana" pitchFamily="-111" charset="0"/>
              <a:ea typeface="ＭＳ Ｐゴシック" pitchFamily="-111" charset="-128"/>
              <a:cs typeface="ＭＳ Ｐゴシック" pitchFamily="-111" charset="-128"/>
            </a:endParaRPr>
          </a:p>
        </p:txBody>
      </p:sp>
      <p:sp>
        <p:nvSpPr>
          <p:cNvPr id="784390" name="Text Box 6"/>
          <p:cNvSpPr txBox="1">
            <a:spLocks noChangeArrowheads="1"/>
          </p:cNvSpPr>
          <p:nvPr/>
        </p:nvSpPr>
        <p:spPr bwMode="auto">
          <a:xfrm>
            <a:off x="609600" y="685800"/>
            <a:ext cx="8180388" cy="7016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defRPr/>
            </a:pPr>
            <a:r>
              <a:rPr lang="en-US" sz="4000" dirty="0">
                <a:effectLst>
                  <a:outerShdw blurRad="38100" dist="38100" dir="2700000" algn="tl">
                    <a:srgbClr val="000000"/>
                  </a:outerShdw>
                </a:effectLst>
                <a:latin typeface="Garamond" pitchFamily="-111" charset="0"/>
              </a:rPr>
              <a:t>Risk of Breast Cancer Rises with Age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7362" name="Rectangle 2"/>
          <p:cNvSpPr>
            <a:spLocks noGrp="1" noRot="1" noChangeArrowheads="1"/>
          </p:cNvSpPr>
          <p:nvPr>
            <p:ph type="title"/>
          </p:nvPr>
        </p:nvSpPr>
        <p:spPr>
          <a:xfrm>
            <a:off x="990600" y="1905000"/>
            <a:ext cx="7543800" cy="2514600"/>
          </a:xfrm>
        </p:spPr>
        <p:txBody>
          <a:bodyPr>
            <a:normAutofit/>
          </a:bodyPr>
          <a:lstStyle/>
          <a:p>
            <a:pPr eaLnBrk="1" hangingPunct="1">
              <a:defRPr/>
            </a:pPr>
            <a:r>
              <a:rPr lang="en-US" sz="7200" dirty="0">
                <a:solidFill>
                  <a:srgbClr val="E562FF"/>
                </a:solidFill>
                <a:ea typeface="ＭＳ Ｐゴシック" pitchFamily="-106" charset="-128"/>
                <a:cs typeface="ＭＳ Ｐゴシック" pitchFamily="-106" charset="-128"/>
              </a:rPr>
              <a:t>Breast Cancer </a:t>
            </a:r>
            <a:r>
              <a:rPr lang="en-US" sz="7200" dirty="0">
                <a:ea typeface="ＭＳ Ｐゴシック" pitchFamily="-106" charset="-128"/>
                <a:cs typeface="ＭＳ Ｐゴシック" pitchFamily="-106" charset="-128"/>
              </a:rPr>
              <a:t/>
            </a:r>
            <a:br>
              <a:rPr lang="en-US" sz="7200" dirty="0">
                <a:ea typeface="ＭＳ Ｐゴシック" pitchFamily="-106" charset="-128"/>
                <a:cs typeface="ＭＳ Ｐゴシック" pitchFamily="-106" charset="-128"/>
              </a:rPr>
            </a:br>
            <a:r>
              <a:rPr lang="en-US" sz="4800" dirty="0">
                <a:ea typeface="ＭＳ Ｐゴシック" pitchFamily="-106" charset="-128"/>
                <a:cs typeface="ＭＳ Ｐゴシック" pitchFamily="-106" charset="-128"/>
              </a:rPr>
              <a:t>Screening, Risk Factors &amp; Risk Reduction</a:t>
            </a:r>
            <a:endParaRPr lang="en-US" sz="3600" dirty="0">
              <a:ea typeface="ＭＳ Ｐゴシック" pitchFamily="-106" charset="-128"/>
              <a:cs typeface="ＭＳ Ｐゴシック" pitchFamily="-106" charset="-128"/>
            </a:endParaRPr>
          </a:p>
        </p:txBody>
      </p:sp>
      <p:sp>
        <p:nvSpPr>
          <p:cNvPr id="527369" name="Text Box 9"/>
          <p:cNvSpPr txBox="1">
            <a:spLocks noChangeArrowheads="1"/>
          </p:cNvSpPr>
          <p:nvPr/>
        </p:nvSpPr>
        <p:spPr bwMode="auto">
          <a:xfrm>
            <a:off x="4802188" y="4945063"/>
            <a:ext cx="3622675" cy="830262"/>
          </a:xfrm>
          <a:prstGeom prst="rect">
            <a:avLst/>
          </a:prstGeom>
          <a:noFill/>
          <a:ln w="9525">
            <a:noFill/>
            <a:miter lim="800000"/>
            <a:headEnd/>
            <a:tailEnd/>
          </a:ln>
          <a:effectLst/>
        </p:spPr>
        <p:txBody>
          <a:bodyPr wrap="none">
            <a:prstTxWarp prst="textNoShape">
              <a:avLst/>
            </a:prstTxWarp>
            <a:spAutoFit/>
          </a:bodyPr>
          <a:lstStyle/>
          <a:p>
            <a:pPr algn="r">
              <a:defRPr/>
            </a:pPr>
            <a:r>
              <a:rPr lang="en-US" sz="2400" b="0" dirty="0">
                <a:solidFill>
                  <a:srgbClr val="E562FF"/>
                </a:solidFill>
                <a:effectLst>
                  <a:outerShdw blurRad="38100" dist="38100" dir="2700000" algn="tl">
                    <a:srgbClr val="000000"/>
                  </a:outerShdw>
                </a:effectLst>
                <a:latin typeface="Baskerville" pitchFamily="-111" charset="0"/>
              </a:rPr>
              <a:t>Robina Smith, M.D.</a:t>
            </a:r>
            <a:br>
              <a:rPr lang="en-US" sz="2400" b="0" dirty="0">
                <a:solidFill>
                  <a:srgbClr val="E562FF"/>
                </a:solidFill>
                <a:effectLst>
                  <a:outerShdw blurRad="38100" dist="38100" dir="2700000" algn="tl">
                    <a:srgbClr val="000000"/>
                  </a:outerShdw>
                </a:effectLst>
                <a:latin typeface="Baskerville" pitchFamily="-111" charset="0"/>
              </a:rPr>
            </a:br>
            <a:r>
              <a:rPr lang="en-US" sz="2400" b="0" dirty="0">
                <a:solidFill>
                  <a:srgbClr val="E562FF"/>
                </a:solidFill>
                <a:effectLst>
                  <a:outerShdw blurRad="38100" dist="38100" dir="2700000" algn="tl">
                    <a:srgbClr val="000000"/>
                  </a:outerShdw>
                </a:effectLst>
                <a:latin typeface="Baskerville" pitchFamily="-111" charset="0"/>
              </a:rPr>
              <a:t>Oncoplastic Breast Surgeon</a:t>
            </a:r>
            <a:endParaRPr lang="en-US" sz="2400" dirty="0">
              <a:solidFill>
                <a:schemeClr val="tx2"/>
              </a:solidFill>
              <a:effectLst>
                <a:outerShdw blurRad="38100" dist="38100" dir="2700000" algn="tl">
                  <a:srgbClr val="000000"/>
                </a:outerShdw>
              </a:effectLst>
              <a:latin typeface="Garamond" pitchFamily="-111"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CEDAFF"/>
                </a:solidFill>
              </a:rPr>
              <a:t>Overview</a:t>
            </a:r>
            <a:endParaRPr lang="en-US" dirty="0">
              <a:solidFill>
                <a:srgbClr val="CEDAFF"/>
              </a:solidFill>
            </a:endParaRPr>
          </a:p>
        </p:txBody>
      </p:sp>
      <p:sp>
        <p:nvSpPr>
          <p:cNvPr id="5" name="Rectangle 3"/>
          <p:cNvSpPr txBox="1">
            <a:spLocks noChangeArrowheads="1"/>
          </p:cNvSpPr>
          <p:nvPr/>
        </p:nvSpPr>
        <p:spPr bwMode="auto">
          <a:xfrm>
            <a:off x="457200" y="1600200"/>
            <a:ext cx="8229600" cy="44958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chemeClr val="hlink"/>
              </a:buClr>
              <a:buSzPct val="80000"/>
              <a:buFont typeface="Wingdings" pitchFamily="-109" charset="2"/>
              <a:buChar char="n"/>
              <a:defRPr/>
            </a:pPr>
            <a:r>
              <a:rPr lang="en-US" sz="3600" kern="0" dirty="0">
                <a:solidFill>
                  <a:srgbClr val="E5E5FF"/>
                </a:solidFill>
                <a:effectLst>
                  <a:outerShdw blurRad="38100" dist="38100" dir="2700000" algn="tl">
                    <a:srgbClr val="000000"/>
                  </a:outerShdw>
                </a:effectLst>
                <a:latin typeface="+mn-lt"/>
              </a:rPr>
              <a:t>Breast Cancer Risk and Risk Factors</a:t>
            </a:r>
          </a:p>
          <a:p>
            <a:pPr marL="342900" indent="-342900" algn="l" eaLnBrk="1" hangingPunct="1">
              <a:spcBef>
                <a:spcPct val="20000"/>
              </a:spcBef>
              <a:buClr>
                <a:schemeClr val="hlink"/>
              </a:buClr>
              <a:buSzPct val="80000"/>
              <a:buFont typeface="Wingdings" pitchFamily="-109" charset="2"/>
              <a:buChar char="n"/>
              <a:defRPr/>
            </a:pPr>
            <a:r>
              <a:rPr lang="en-US" sz="3600" kern="0" dirty="0">
                <a:solidFill>
                  <a:srgbClr val="E5E5FF"/>
                </a:solidFill>
                <a:effectLst>
                  <a:outerShdw blurRad="38100" dist="38100" dir="2700000" algn="tl">
                    <a:srgbClr val="000000"/>
                  </a:outerShdw>
                </a:effectLst>
                <a:latin typeface="+mn-lt"/>
              </a:rPr>
              <a:t>Risk Assessment Model</a:t>
            </a:r>
          </a:p>
          <a:p>
            <a:pPr marL="342900" indent="-342900" algn="l" eaLnBrk="1" hangingPunct="1">
              <a:spcBef>
                <a:spcPct val="20000"/>
              </a:spcBef>
              <a:buClr>
                <a:schemeClr val="hlink"/>
              </a:buClr>
              <a:buSzPct val="80000"/>
              <a:buFont typeface="Wingdings" pitchFamily="-109" charset="2"/>
              <a:buChar char="n"/>
              <a:defRPr/>
            </a:pPr>
            <a:r>
              <a:rPr lang="en-US" sz="3600" kern="0" dirty="0">
                <a:solidFill>
                  <a:srgbClr val="E5E5FF"/>
                </a:solidFill>
                <a:effectLst>
                  <a:outerShdw blurRad="38100" dist="38100" dir="2700000" algn="tl">
                    <a:srgbClr val="000000"/>
                  </a:outerShdw>
                </a:effectLst>
                <a:latin typeface="+mn-lt"/>
              </a:rPr>
              <a:t>Choosing The Right Model for You</a:t>
            </a:r>
          </a:p>
          <a:p>
            <a:pPr marL="342900" indent="-342900" algn="l" eaLnBrk="1" hangingPunct="1">
              <a:spcBef>
                <a:spcPct val="20000"/>
              </a:spcBef>
              <a:buClr>
                <a:schemeClr val="hlink"/>
              </a:buClr>
              <a:buSzPct val="80000"/>
              <a:buFont typeface="Wingdings" pitchFamily="-109" charset="2"/>
              <a:buChar char="n"/>
              <a:defRPr/>
            </a:pPr>
            <a:r>
              <a:rPr lang="en-US" sz="3600" kern="0" dirty="0">
                <a:solidFill>
                  <a:srgbClr val="E5E5FF"/>
                </a:solidFill>
                <a:effectLst>
                  <a:outerShdw blurRad="38100" dist="38100" dir="2700000" algn="tl">
                    <a:srgbClr val="000000"/>
                  </a:outerShdw>
                </a:effectLst>
                <a:latin typeface="+mn-lt"/>
              </a:rPr>
              <a:t>Risk Reduction &amp; Prevention Strategies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2">
                    <a:lumMod val="10000"/>
                    <a:lumOff val="90000"/>
                  </a:schemeClr>
                </a:solidFill>
              </a:rPr>
              <a:t>What is cancer?</a:t>
            </a:r>
            <a:endParaRPr lang="en-US" dirty="0">
              <a:solidFill>
                <a:schemeClr val="bg2">
                  <a:lumMod val="10000"/>
                  <a:lumOff val="90000"/>
                </a:schemeClr>
              </a:solidFill>
            </a:endParaRPr>
          </a:p>
        </p:txBody>
      </p:sp>
      <p:sp>
        <p:nvSpPr>
          <p:cNvPr id="3" name="Content Placeholder 2"/>
          <p:cNvSpPr>
            <a:spLocks noGrp="1"/>
          </p:cNvSpPr>
          <p:nvPr>
            <p:ph idx="1"/>
          </p:nvPr>
        </p:nvSpPr>
        <p:spPr>
          <a:xfrm>
            <a:off x="457200" y="1600200"/>
            <a:ext cx="8458200" cy="4525963"/>
          </a:xfrm>
        </p:spPr>
        <p:txBody>
          <a:bodyPr>
            <a:normAutofit fontScale="92500"/>
          </a:bodyPr>
          <a:lstStyle/>
          <a:p>
            <a:pPr>
              <a:buFont typeface="Wingdings" pitchFamily="-106" charset="2"/>
              <a:buChar char="n"/>
              <a:defRPr/>
            </a:pPr>
            <a:r>
              <a:rPr lang="en-US" sz="4400" b="1" dirty="0" smtClean="0"/>
              <a:t>Cancer results from the accumulation of mistakes in genes that occur over many years</a:t>
            </a:r>
          </a:p>
          <a:p>
            <a:pPr>
              <a:buFont typeface="Wingdings" pitchFamily="-106" charset="2"/>
              <a:buChar char="n"/>
              <a:defRPr/>
            </a:pPr>
            <a:endParaRPr lang="en-US" sz="4400" b="1" dirty="0" smtClean="0"/>
          </a:p>
          <a:p>
            <a:pPr>
              <a:buFont typeface="Wingdings" pitchFamily="-106" charset="2"/>
              <a:buChar char="n"/>
              <a:defRPr/>
            </a:pPr>
            <a:r>
              <a:rPr lang="en-US" sz="4400" b="1" dirty="0" smtClean="0"/>
              <a:t>These mistakes are called “Mutations”. </a:t>
            </a:r>
            <a:endParaRPr lang="en-US" sz="44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8" name="Rectangle 4"/>
          <p:cNvSpPr>
            <a:spLocks noGrp="1" noChangeArrowheads="1"/>
          </p:cNvSpPr>
          <p:nvPr>
            <p:ph type="ctrTitle"/>
          </p:nvPr>
        </p:nvSpPr>
        <p:spPr>
          <a:xfrm>
            <a:off x="914400" y="-762000"/>
            <a:ext cx="7772400" cy="1920875"/>
          </a:xfrm>
        </p:spPr>
        <p:txBody>
          <a:bodyPr/>
          <a:lstStyle/>
          <a:p>
            <a:pPr eaLnBrk="1" hangingPunct="1">
              <a:defRPr/>
            </a:pPr>
            <a:r>
              <a:rPr lang="en-US" sz="4400" dirty="0" smtClean="0">
                <a:solidFill>
                  <a:srgbClr val="CEDAFF"/>
                </a:solidFill>
                <a:ea typeface="+mj-ea"/>
                <a:cs typeface="+mj-cs"/>
              </a:rPr>
              <a:t>Where does cancer come from?</a:t>
            </a:r>
            <a:endParaRPr lang="en-US" sz="4400" dirty="0">
              <a:solidFill>
                <a:srgbClr val="CEDAFF"/>
              </a:solidFill>
              <a:ea typeface="+mj-ea"/>
              <a:cs typeface="+mj-cs"/>
            </a:endParaRPr>
          </a:p>
        </p:txBody>
      </p:sp>
      <p:pic>
        <p:nvPicPr>
          <p:cNvPr id="22531" name="Picture 5" descr="ductal_carcinoma.jpg"/>
          <p:cNvPicPr>
            <a:picLocks noChangeAspect="1"/>
          </p:cNvPicPr>
          <p:nvPr/>
        </p:nvPicPr>
        <p:blipFill>
          <a:blip r:embed="rId3"/>
          <a:srcRect/>
          <a:stretch>
            <a:fillRect/>
          </a:stretch>
        </p:blipFill>
        <p:spPr bwMode="auto">
          <a:xfrm>
            <a:off x="914400" y="1295400"/>
            <a:ext cx="4194175" cy="5221288"/>
          </a:xfrm>
          <a:prstGeom prst="rect">
            <a:avLst/>
          </a:prstGeom>
          <a:noFill/>
          <a:ln w="9525">
            <a:noFill/>
            <a:miter lim="800000"/>
            <a:headEnd/>
            <a:tailEnd/>
          </a:ln>
        </p:spPr>
      </p:pic>
      <p:pic>
        <p:nvPicPr>
          <p:cNvPr id="22532" name="Picture 6" descr="agitators_1.jpg"/>
          <p:cNvPicPr>
            <a:picLocks noChangeAspect="1"/>
          </p:cNvPicPr>
          <p:nvPr/>
        </p:nvPicPr>
        <p:blipFill>
          <a:blip r:embed="rId4"/>
          <a:srcRect/>
          <a:stretch>
            <a:fillRect/>
          </a:stretch>
        </p:blipFill>
        <p:spPr bwMode="auto">
          <a:xfrm>
            <a:off x="5867400" y="2819400"/>
            <a:ext cx="2012950" cy="2012950"/>
          </a:xfrm>
          <a:prstGeom prst="rect">
            <a:avLst/>
          </a:prstGeom>
          <a:noFill/>
          <a:ln w="9525">
            <a:noFill/>
            <a:miter lim="800000"/>
            <a:headEnd/>
            <a:tailEnd/>
          </a:ln>
        </p:spPr>
      </p:pic>
      <p:sp>
        <p:nvSpPr>
          <p:cNvPr id="9" name="Curved Up Arrow 8"/>
          <p:cNvSpPr/>
          <p:nvPr/>
        </p:nvSpPr>
        <p:spPr bwMode="auto">
          <a:xfrm rot="19350016">
            <a:off x="4813300" y="5143500"/>
            <a:ext cx="2360613" cy="8382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930" name="Rectangle 2"/>
          <p:cNvSpPr>
            <a:spLocks noGrp="1" noRot="1" noChangeArrowheads="1"/>
          </p:cNvSpPr>
          <p:nvPr>
            <p:ph type="title"/>
          </p:nvPr>
        </p:nvSpPr>
        <p:spPr>
          <a:xfrm>
            <a:off x="1066800" y="32591"/>
            <a:ext cx="7272339" cy="1339009"/>
          </a:xfrm>
        </p:spPr>
        <p:txBody>
          <a:bodyPr/>
          <a:lstStyle/>
          <a:p>
            <a:pPr eaLnBrk="1" hangingPunct="1">
              <a:defRPr/>
            </a:pPr>
            <a:r>
              <a:rPr lang="en-US" sz="3400" dirty="0">
                <a:latin typeface="Arial" pitchFamily="-109" charset="0"/>
                <a:ea typeface="ＭＳ Ｐゴシック" pitchFamily="-109" charset="-128"/>
                <a:cs typeface="ＭＳ Ｐゴシック" pitchFamily="-109" charset="-128"/>
              </a:rPr>
              <a:t>US Mortality, 2009</a:t>
            </a:r>
          </a:p>
        </p:txBody>
      </p:sp>
      <p:sp>
        <p:nvSpPr>
          <p:cNvPr id="764933" name="Rectangle 5"/>
          <p:cNvSpPr>
            <a:spLocks noGrp="1" noChangeArrowheads="1"/>
          </p:cNvSpPr>
          <p:nvPr>
            <p:ph idx="1"/>
          </p:nvPr>
        </p:nvSpPr>
        <p:spPr>
          <a:xfrm>
            <a:off x="1219200" y="1600200"/>
            <a:ext cx="7315200" cy="4876800"/>
          </a:xfrm>
        </p:spPr>
        <p:txBody>
          <a:bodyPr>
            <a:normAutofit lnSpcReduction="10000"/>
          </a:bodyPr>
          <a:lstStyle/>
          <a:p>
            <a:pPr marL="495300" indent="-495300" eaLnBrk="1" hangingPunct="1">
              <a:lnSpc>
                <a:spcPct val="95000"/>
              </a:lnSpc>
              <a:spcBef>
                <a:spcPct val="0"/>
              </a:spcBef>
              <a:buFont typeface="Wingdings" pitchFamily="-111" charset="2"/>
              <a:buChar char="n"/>
              <a:defRPr/>
            </a:pPr>
            <a:endParaRPr lang="en-US" sz="1700" b="1" dirty="0">
              <a:ea typeface="+mn-ea"/>
              <a:cs typeface="+mn-cs"/>
            </a:endParaRP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mn-ea"/>
                <a:cs typeface="+mn-cs"/>
              </a:rPr>
              <a:t>1.	Heart Diseases			652,486	 27.2</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mn-ea"/>
                <a:cs typeface="+mn-cs"/>
              </a:rPr>
              <a:t>2.	Cancer			</a:t>
            </a:r>
            <a:r>
              <a:rPr lang="en-US" sz="1700" b="1" dirty="0" smtClean="0">
                <a:latin typeface="Arial" pitchFamily="-111" charset="0"/>
                <a:ea typeface="+mn-ea"/>
                <a:cs typeface="+mn-cs"/>
              </a:rPr>
              <a:t>	565.650	</a:t>
            </a:r>
            <a:r>
              <a:rPr lang="en-US" sz="1700" b="1" dirty="0">
                <a:latin typeface="Arial" pitchFamily="-111" charset="0"/>
                <a:ea typeface="+mn-ea"/>
                <a:cs typeface="+mn-cs"/>
              </a:rPr>
              <a:t> 23.1</a:t>
            </a:r>
          </a:p>
          <a:p>
            <a:pPr marL="495300" indent="-495300" eaLnBrk="1" hangingPunct="1">
              <a:lnSpc>
                <a:spcPct val="95000"/>
              </a:lnSpc>
              <a:spcBef>
                <a:spcPct val="0"/>
              </a:spcBef>
              <a:buFont typeface="Wingdings" pitchFamily="-111" charset="2"/>
              <a:buChar char="n"/>
              <a:defRPr/>
            </a:pPr>
            <a:endParaRPr lang="en-US" sz="1700" b="1" dirty="0">
              <a:latin typeface="Arial" pitchFamily="-111" charset="0"/>
              <a:ea typeface="Arial" pitchFamily="-111" charset="0"/>
              <a:cs typeface="Arial" pitchFamily="-111" charset="0"/>
            </a:endParaRP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3.	Cerebrovascular diseases		150,074	  6.3</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4.	Chronic lung  diseases	 	121,987     5.1</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5.	Accidents (Unintentional injuries)	112,012 	  4.7</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6.	Diabetes mellitus			 73,138	  3.1</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7.	Alzheimer disease 		65,965	  2.8</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	 </a:t>
            </a: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8.	Influenza &amp; pneumonia		 59,664	  2.5</a:t>
            </a:r>
            <a:br>
              <a:rPr lang="en-US" sz="1700" b="1" dirty="0">
                <a:latin typeface="Arial" pitchFamily="-111" charset="0"/>
                <a:ea typeface="Arial" pitchFamily="-111" charset="0"/>
                <a:cs typeface="Arial" pitchFamily="-111" charset="0"/>
              </a:rPr>
            </a:br>
            <a:endParaRPr lang="en-US" sz="1700" b="1" dirty="0">
              <a:latin typeface="Arial" pitchFamily="-111" charset="0"/>
              <a:ea typeface="Arial" pitchFamily="-111" charset="0"/>
              <a:cs typeface="Arial" pitchFamily="-111" charset="0"/>
            </a:endParaRP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Arial" pitchFamily="-111" charset="0"/>
                <a:cs typeface="Arial" pitchFamily="-111" charset="0"/>
              </a:rPr>
              <a:t>9.     Nephritis			 42,480	  1.8</a:t>
            </a:r>
          </a:p>
          <a:p>
            <a:pPr marL="495300" indent="-495300" eaLnBrk="1" hangingPunct="1">
              <a:lnSpc>
                <a:spcPct val="95000"/>
              </a:lnSpc>
              <a:spcBef>
                <a:spcPct val="0"/>
              </a:spcBef>
              <a:buFontTx/>
              <a:buAutoNum type="arabicPeriod" startAt="9"/>
              <a:defRPr/>
            </a:pPr>
            <a:endParaRPr lang="en-US" sz="1700" b="1" dirty="0">
              <a:latin typeface="Arial" pitchFamily="-111" charset="0"/>
              <a:ea typeface="Arial" pitchFamily="-111" charset="0"/>
              <a:cs typeface="Arial" pitchFamily="-111" charset="0"/>
            </a:endParaRPr>
          </a:p>
          <a:p>
            <a:pPr marL="495300" indent="-495300" eaLnBrk="1" hangingPunct="1">
              <a:lnSpc>
                <a:spcPct val="95000"/>
              </a:lnSpc>
              <a:spcBef>
                <a:spcPct val="0"/>
              </a:spcBef>
              <a:buFont typeface="Wingdings" pitchFamily="-111" charset="2"/>
              <a:buChar char="n"/>
              <a:defRPr/>
            </a:pPr>
            <a:r>
              <a:rPr lang="en-US" sz="1700" b="1" dirty="0">
                <a:latin typeface="Arial" pitchFamily="-111" charset="0"/>
                <a:ea typeface="Times New Roman" pitchFamily="-111" charset="0"/>
                <a:cs typeface="Times New Roman" pitchFamily="-111" charset="0"/>
              </a:rPr>
              <a:t>10.	Septicemia			 33,373	  1.4</a:t>
            </a:r>
            <a:r>
              <a:rPr lang="en-US" sz="1700" dirty="0">
                <a:latin typeface="Arial" pitchFamily="-111" charset="0"/>
                <a:ea typeface="Times New Roman" pitchFamily="-111" charset="0"/>
                <a:cs typeface="Times New Roman" pitchFamily="-111" charset="0"/>
              </a:rPr>
              <a:t> </a:t>
            </a:r>
          </a:p>
        </p:txBody>
      </p:sp>
      <p:sp>
        <p:nvSpPr>
          <p:cNvPr id="764931" name="Line 3"/>
          <p:cNvSpPr>
            <a:spLocks noChangeShapeType="1"/>
          </p:cNvSpPr>
          <p:nvPr/>
        </p:nvSpPr>
        <p:spPr bwMode="auto">
          <a:xfrm>
            <a:off x="762000" y="1066800"/>
            <a:ext cx="7486650" cy="0"/>
          </a:xfrm>
          <a:prstGeom prst="line">
            <a:avLst/>
          </a:prstGeom>
          <a:noFill/>
          <a:ln w="28575">
            <a:solidFill>
              <a:schemeClr val="tx1"/>
            </a:solidFill>
            <a:round/>
            <a:headEnd/>
            <a:tailEn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
        <p:nvSpPr>
          <p:cNvPr id="24581" name="Text Box 6"/>
          <p:cNvSpPr txBox="1">
            <a:spLocks noChangeArrowheads="1"/>
          </p:cNvSpPr>
          <p:nvPr/>
        </p:nvSpPr>
        <p:spPr bwMode="auto">
          <a:xfrm>
            <a:off x="1474788" y="1371600"/>
            <a:ext cx="1039812" cy="336550"/>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600">
                <a:solidFill>
                  <a:schemeClr val="tx1"/>
                </a:solidFill>
                <a:latin typeface="Arial" charset="0"/>
              </a:rPr>
              <a:t>Rank</a:t>
            </a:r>
          </a:p>
        </p:txBody>
      </p:sp>
      <p:sp>
        <p:nvSpPr>
          <p:cNvPr id="24582" name="Text Box 7"/>
          <p:cNvSpPr txBox="1">
            <a:spLocks noChangeArrowheads="1"/>
          </p:cNvSpPr>
          <p:nvPr/>
        </p:nvSpPr>
        <p:spPr bwMode="auto">
          <a:xfrm>
            <a:off x="2057400" y="1371600"/>
            <a:ext cx="1981200" cy="336550"/>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600">
                <a:solidFill>
                  <a:schemeClr val="tx1"/>
                </a:solidFill>
                <a:latin typeface="Arial" charset="0"/>
              </a:rPr>
              <a:t>Cause of Death</a:t>
            </a:r>
          </a:p>
        </p:txBody>
      </p:sp>
      <p:sp>
        <p:nvSpPr>
          <p:cNvPr id="24583" name="Text Box 8"/>
          <p:cNvSpPr txBox="1">
            <a:spLocks noChangeArrowheads="1"/>
          </p:cNvSpPr>
          <p:nvPr/>
        </p:nvSpPr>
        <p:spPr bwMode="auto">
          <a:xfrm>
            <a:off x="5818188" y="1219200"/>
            <a:ext cx="1039812" cy="581025"/>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600">
                <a:solidFill>
                  <a:schemeClr val="tx1"/>
                </a:solidFill>
                <a:latin typeface="Arial" charset="0"/>
              </a:rPr>
              <a:t>No. of deaths</a:t>
            </a:r>
          </a:p>
        </p:txBody>
      </p:sp>
      <p:sp>
        <p:nvSpPr>
          <p:cNvPr id="24584" name="Text Box 9"/>
          <p:cNvSpPr txBox="1">
            <a:spLocks noChangeArrowheads="1"/>
          </p:cNvSpPr>
          <p:nvPr/>
        </p:nvSpPr>
        <p:spPr bwMode="auto">
          <a:xfrm>
            <a:off x="6705600" y="1219200"/>
            <a:ext cx="1227138" cy="581025"/>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600">
                <a:solidFill>
                  <a:schemeClr val="tx1"/>
                </a:solidFill>
                <a:latin typeface="Arial" charset="0"/>
              </a:rPr>
              <a:t>% of all deaths</a:t>
            </a:r>
          </a:p>
        </p:txBody>
      </p:sp>
      <p:sp>
        <p:nvSpPr>
          <p:cNvPr id="764938" name="Rectangle 10"/>
          <p:cNvSpPr>
            <a:spLocks noChangeArrowheads="1"/>
          </p:cNvSpPr>
          <p:nvPr/>
        </p:nvSpPr>
        <p:spPr bwMode="auto">
          <a:xfrm>
            <a:off x="1143000" y="2179638"/>
            <a:ext cx="6705600" cy="639762"/>
          </a:xfrm>
          <a:prstGeom prst="rect">
            <a:avLst/>
          </a:prstGeom>
          <a:noFill/>
          <a:ln w="9525">
            <a:solidFill>
              <a:schemeClr val="tx1"/>
            </a:solidFill>
            <a:miter lim="800000"/>
            <a:headEnd/>
            <a:tailEn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6978" name="Rectangle 2"/>
          <p:cNvSpPr>
            <a:spLocks noGrp="1" noRot="1" noChangeArrowheads="1"/>
          </p:cNvSpPr>
          <p:nvPr>
            <p:ph type="title"/>
          </p:nvPr>
        </p:nvSpPr>
        <p:spPr>
          <a:xfrm>
            <a:off x="457200" y="228600"/>
            <a:ext cx="8229600" cy="1143000"/>
          </a:xfrm>
        </p:spPr>
        <p:txBody>
          <a:bodyPr/>
          <a:lstStyle/>
          <a:p>
            <a:pPr eaLnBrk="1" hangingPunct="1">
              <a:defRPr/>
            </a:pPr>
            <a:r>
              <a:rPr lang="en-US" sz="3400" dirty="0" smtClean="0">
                <a:latin typeface="Arial" pitchFamily="-109" charset="0"/>
                <a:ea typeface="ＭＳ Ｐゴシック" pitchFamily="-109" charset="-128"/>
                <a:cs typeface="ＭＳ Ｐゴシック" pitchFamily="-109" charset="-128"/>
              </a:rPr>
              <a:t>2009 Estimated US Cancer Deaths*</a:t>
            </a:r>
          </a:p>
        </p:txBody>
      </p:sp>
      <p:sp>
        <p:nvSpPr>
          <p:cNvPr id="26627" name="Text Box 3"/>
          <p:cNvSpPr txBox="1">
            <a:spLocks noChangeArrowheads="1"/>
          </p:cNvSpPr>
          <p:nvPr/>
        </p:nvSpPr>
        <p:spPr bwMode="auto">
          <a:xfrm>
            <a:off x="890588" y="6183313"/>
            <a:ext cx="2855912" cy="428625"/>
          </a:xfrm>
          <a:prstGeom prst="rect">
            <a:avLst/>
          </a:prstGeom>
          <a:noFill/>
          <a:ln w="9525">
            <a:noFill/>
            <a:miter lim="800000"/>
            <a:headEnd/>
            <a:tailEnd/>
          </a:ln>
        </p:spPr>
        <p:txBody>
          <a:bodyPr wrap="none">
            <a:prstTxWarp prst="textNoShape">
              <a:avLst/>
            </a:prstTxWarp>
            <a:spAutoFit/>
          </a:bodyPr>
          <a:lstStyle/>
          <a:p>
            <a:pPr algn="l"/>
            <a:r>
              <a:rPr lang="en-US" sz="1100">
                <a:solidFill>
                  <a:schemeClr val="tx1"/>
                </a:solidFill>
                <a:latin typeface="Arial" charset="0"/>
              </a:rPr>
              <a:t>ONS=Other nervous system.</a:t>
            </a:r>
          </a:p>
          <a:p>
            <a:pPr algn="l"/>
            <a:r>
              <a:rPr lang="en-US" sz="1100">
                <a:solidFill>
                  <a:schemeClr val="tx1"/>
                </a:solidFill>
                <a:latin typeface="Arial" charset="0"/>
              </a:rPr>
              <a:t>Source: American Cancer Society, 2007.</a:t>
            </a:r>
          </a:p>
        </p:txBody>
      </p:sp>
      <p:sp>
        <p:nvSpPr>
          <p:cNvPr id="26628" name="Text Box 4"/>
          <p:cNvSpPr txBox="1">
            <a:spLocks noChangeArrowheads="1"/>
          </p:cNvSpPr>
          <p:nvPr/>
        </p:nvSpPr>
        <p:spPr bwMode="auto">
          <a:xfrm>
            <a:off x="3597275" y="1295400"/>
            <a:ext cx="1279525" cy="641350"/>
          </a:xfrm>
          <a:prstGeom prst="rect">
            <a:avLst/>
          </a:prstGeom>
          <a:noFill/>
          <a:ln w="9525">
            <a:noFill/>
            <a:miter lim="800000"/>
            <a:headEnd/>
            <a:tailEnd/>
          </a:ln>
        </p:spPr>
        <p:txBody>
          <a:bodyPr>
            <a:prstTxWarp prst="textNoShape">
              <a:avLst/>
            </a:prstTxWarp>
            <a:spAutoFit/>
          </a:bodyPr>
          <a:lstStyle/>
          <a:p>
            <a:r>
              <a:rPr lang="en-US" sz="1800">
                <a:solidFill>
                  <a:schemeClr val="tx1"/>
                </a:solidFill>
                <a:latin typeface="Arial" charset="0"/>
              </a:rPr>
              <a:t>Men</a:t>
            </a:r>
            <a:br>
              <a:rPr lang="en-US" sz="1800">
                <a:solidFill>
                  <a:schemeClr val="tx1"/>
                </a:solidFill>
                <a:latin typeface="Arial" charset="0"/>
              </a:rPr>
            </a:br>
            <a:r>
              <a:rPr lang="en-US" sz="1800">
                <a:solidFill>
                  <a:schemeClr val="tx1"/>
                </a:solidFill>
                <a:latin typeface="Arial" charset="0"/>
              </a:rPr>
              <a:t>294,120</a:t>
            </a:r>
          </a:p>
        </p:txBody>
      </p:sp>
      <p:sp>
        <p:nvSpPr>
          <p:cNvPr id="26629" name="Text Box 5"/>
          <p:cNvSpPr txBox="1">
            <a:spLocks noChangeArrowheads="1"/>
          </p:cNvSpPr>
          <p:nvPr/>
        </p:nvSpPr>
        <p:spPr bwMode="auto">
          <a:xfrm>
            <a:off x="4737100" y="1295400"/>
            <a:ext cx="1525588" cy="641350"/>
          </a:xfrm>
          <a:prstGeom prst="rect">
            <a:avLst/>
          </a:prstGeom>
          <a:noFill/>
          <a:ln w="9525">
            <a:noFill/>
            <a:miter lim="800000"/>
            <a:headEnd/>
            <a:tailEnd/>
          </a:ln>
        </p:spPr>
        <p:txBody>
          <a:bodyPr>
            <a:prstTxWarp prst="textNoShape">
              <a:avLst/>
            </a:prstTxWarp>
            <a:spAutoFit/>
          </a:bodyPr>
          <a:lstStyle/>
          <a:p>
            <a:r>
              <a:rPr lang="en-US" sz="1800">
                <a:solidFill>
                  <a:schemeClr val="tx1"/>
                </a:solidFill>
                <a:latin typeface="Arial" charset="0"/>
              </a:rPr>
              <a:t>Women</a:t>
            </a:r>
            <a:br>
              <a:rPr lang="en-US" sz="1800">
                <a:solidFill>
                  <a:schemeClr val="tx1"/>
                </a:solidFill>
                <a:latin typeface="Arial" charset="0"/>
              </a:rPr>
            </a:br>
            <a:r>
              <a:rPr lang="en-US" sz="1800">
                <a:solidFill>
                  <a:schemeClr val="tx1"/>
                </a:solidFill>
                <a:latin typeface="Arial" charset="0"/>
              </a:rPr>
              <a:t>271,530</a:t>
            </a:r>
          </a:p>
        </p:txBody>
      </p:sp>
      <p:sp>
        <p:nvSpPr>
          <p:cNvPr id="766982" name="Freeform 6"/>
          <p:cNvSpPr>
            <a:spLocks noChangeAspect="1"/>
          </p:cNvSpPr>
          <p:nvPr/>
        </p:nvSpPr>
        <p:spPr bwMode="auto">
          <a:xfrm>
            <a:off x="5105400" y="1981200"/>
            <a:ext cx="666750" cy="4016375"/>
          </a:xfrm>
          <a:custGeom>
            <a:avLst/>
            <a:gdLst/>
            <a:ahLst/>
            <a:cxnLst>
              <a:cxn ang="0">
                <a:pos x="1453" y="1071"/>
              </a:cxn>
              <a:cxn ang="0">
                <a:pos x="1299" y="1243"/>
              </a:cxn>
              <a:cxn ang="0">
                <a:pos x="1043" y="1483"/>
              </a:cxn>
              <a:cxn ang="0">
                <a:pos x="956" y="1816"/>
              </a:cxn>
              <a:cxn ang="0">
                <a:pos x="1156" y="2182"/>
              </a:cxn>
              <a:cxn ang="0">
                <a:pos x="1361" y="2547"/>
              </a:cxn>
              <a:cxn ang="0">
                <a:pos x="1551" y="2924"/>
              </a:cxn>
              <a:cxn ang="0">
                <a:pos x="1411" y="3308"/>
              </a:cxn>
              <a:cxn ang="0">
                <a:pos x="1399" y="3671"/>
              </a:cxn>
              <a:cxn ang="0">
                <a:pos x="1411" y="3978"/>
              </a:cxn>
              <a:cxn ang="0">
                <a:pos x="1501" y="4396"/>
              </a:cxn>
              <a:cxn ang="0">
                <a:pos x="1472" y="4794"/>
              </a:cxn>
              <a:cxn ang="0">
                <a:pos x="1393" y="5207"/>
              </a:cxn>
              <a:cxn ang="0">
                <a:pos x="1413" y="5639"/>
              </a:cxn>
              <a:cxn ang="0">
                <a:pos x="1418" y="6028"/>
              </a:cxn>
              <a:cxn ang="0">
                <a:pos x="1326" y="6409"/>
              </a:cxn>
              <a:cxn ang="0">
                <a:pos x="1235" y="6811"/>
              </a:cxn>
              <a:cxn ang="0">
                <a:pos x="1149" y="7222"/>
              </a:cxn>
              <a:cxn ang="0">
                <a:pos x="1078" y="7597"/>
              </a:cxn>
              <a:cxn ang="0">
                <a:pos x="949" y="8005"/>
              </a:cxn>
              <a:cxn ang="0">
                <a:pos x="924" y="8308"/>
              </a:cxn>
              <a:cxn ang="0">
                <a:pos x="881" y="8634"/>
              </a:cxn>
              <a:cxn ang="0">
                <a:pos x="822" y="9068"/>
              </a:cxn>
              <a:cxn ang="0">
                <a:pos x="816" y="9525"/>
              </a:cxn>
              <a:cxn ang="0">
                <a:pos x="973" y="9791"/>
              </a:cxn>
              <a:cxn ang="0">
                <a:pos x="1328" y="9983"/>
              </a:cxn>
              <a:cxn ang="0">
                <a:pos x="1669" y="10182"/>
              </a:cxn>
              <a:cxn ang="0">
                <a:pos x="1364" y="10252"/>
              </a:cxn>
              <a:cxn ang="0">
                <a:pos x="948" y="10236"/>
              </a:cxn>
              <a:cxn ang="0">
                <a:pos x="567" y="10236"/>
              </a:cxn>
              <a:cxn ang="0">
                <a:pos x="209" y="10136"/>
              </a:cxn>
              <a:cxn ang="0">
                <a:pos x="274" y="9759"/>
              </a:cxn>
              <a:cxn ang="0">
                <a:pos x="266" y="9348"/>
              </a:cxn>
              <a:cxn ang="0">
                <a:pos x="214" y="8936"/>
              </a:cxn>
              <a:cxn ang="0">
                <a:pos x="158" y="8528"/>
              </a:cxn>
              <a:cxn ang="0">
                <a:pos x="136" y="8119"/>
              </a:cxn>
              <a:cxn ang="0">
                <a:pos x="190" y="7795"/>
              </a:cxn>
              <a:cxn ang="0">
                <a:pos x="275" y="7349"/>
              </a:cxn>
              <a:cxn ang="0">
                <a:pos x="238" y="6945"/>
              </a:cxn>
              <a:cxn ang="0">
                <a:pos x="217" y="6527"/>
              </a:cxn>
              <a:cxn ang="0">
                <a:pos x="224" y="6147"/>
              </a:cxn>
              <a:cxn ang="0">
                <a:pos x="208" y="5759"/>
              </a:cxn>
              <a:cxn ang="0">
                <a:pos x="23" y="5440"/>
              </a:cxn>
              <a:cxn ang="0">
                <a:pos x="18" y="5057"/>
              </a:cxn>
              <a:cxn ang="0">
                <a:pos x="177" y="4679"/>
              </a:cxn>
              <a:cxn ang="0">
                <a:pos x="252" y="4296"/>
              </a:cxn>
              <a:cxn ang="0">
                <a:pos x="263" y="3871"/>
              </a:cxn>
              <a:cxn ang="0">
                <a:pos x="233" y="3482"/>
              </a:cxn>
              <a:cxn ang="0">
                <a:pos x="158" y="3065"/>
              </a:cxn>
              <a:cxn ang="0">
                <a:pos x="114" y="2647"/>
              </a:cxn>
              <a:cxn ang="0">
                <a:pos x="169" y="2277"/>
              </a:cxn>
              <a:cxn ang="0">
                <a:pos x="327" y="1888"/>
              </a:cxn>
              <a:cxn ang="0">
                <a:pos x="171" y="1730"/>
              </a:cxn>
              <a:cxn ang="0">
                <a:pos x="28" y="1430"/>
              </a:cxn>
              <a:cxn ang="0">
                <a:pos x="133" y="1026"/>
              </a:cxn>
              <a:cxn ang="0">
                <a:pos x="72" y="660"/>
              </a:cxn>
              <a:cxn ang="0">
                <a:pos x="168" y="270"/>
              </a:cxn>
              <a:cxn ang="0">
                <a:pos x="425" y="51"/>
              </a:cxn>
              <a:cxn ang="0">
                <a:pos x="782" y="3"/>
              </a:cxn>
              <a:cxn ang="0">
                <a:pos x="1140" y="88"/>
              </a:cxn>
              <a:cxn ang="0">
                <a:pos x="1386" y="332"/>
              </a:cxn>
              <a:cxn ang="0">
                <a:pos x="1393" y="680"/>
              </a:cxn>
            </a:cxnLst>
            <a:rect l="0" t="0" r="r" b="b"/>
            <a:pathLst>
              <a:path w="1691" h="10252">
                <a:moveTo>
                  <a:pt x="1380" y="723"/>
                </a:moveTo>
                <a:lnTo>
                  <a:pt x="1367" y="773"/>
                </a:lnTo>
                <a:lnTo>
                  <a:pt x="1358" y="822"/>
                </a:lnTo>
                <a:lnTo>
                  <a:pt x="1359" y="870"/>
                </a:lnTo>
                <a:lnTo>
                  <a:pt x="1376" y="920"/>
                </a:lnTo>
                <a:lnTo>
                  <a:pt x="1376" y="920"/>
                </a:lnTo>
                <a:lnTo>
                  <a:pt x="1403" y="956"/>
                </a:lnTo>
                <a:lnTo>
                  <a:pt x="1437" y="991"/>
                </a:lnTo>
                <a:lnTo>
                  <a:pt x="1463" y="1026"/>
                </a:lnTo>
                <a:lnTo>
                  <a:pt x="1463" y="1026"/>
                </a:lnTo>
                <a:lnTo>
                  <a:pt x="1453" y="1071"/>
                </a:lnTo>
                <a:lnTo>
                  <a:pt x="1427" y="1100"/>
                </a:lnTo>
                <a:lnTo>
                  <a:pt x="1393" y="1109"/>
                </a:lnTo>
                <a:lnTo>
                  <a:pt x="1393" y="1109"/>
                </a:lnTo>
                <a:lnTo>
                  <a:pt x="1369" y="1100"/>
                </a:lnTo>
                <a:lnTo>
                  <a:pt x="1356" y="1097"/>
                </a:lnTo>
                <a:lnTo>
                  <a:pt x="1341"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201" y="1448"/>
                </a:lnTo>
                <a:lnTo>
                  <a:pt x="1152" y="1457"/>
                </a:lnTo>
                <a:lnTo>
                  <a:pt x="1092" y="1462"/>
                </a:lnTo>
                <a:lnTo>
                  <a:pt x="1043" y="1483"/>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51" y="2924"/>
                </a:lnTo>
                <a:lnTo>
                  <a:pt x="1563" y="2976"/>
                </a:lnTo>
                <a:lnTo>
                  <a:pt x="1563" y="3030"/>
                </a:lnTo>
                <a:lnTo>
                  <a:pt x="1551" y="3082"/>
                </a:lnTo>
                <a:lnTo>
                  <a:pt x="1551" y="3082"/>
                </a:lnTo>
                <a:lnTo>
                  <a:pt x="1533" y="3125"/>
                </a:lnTo>
                <a:lnTo>
                  <a:pt x="1510" y="3165"/>
                </a:lnTo>
                <a:lnTo>
                  <a:pt x="1485" y="3203"/>
                </a:lnTo>
                <a:lnTo>
                  <a:pt x="1459" y="3238"/>
                </a:lnTo>
                <a:lnTo>
                  <a:pt x="1434" y="3273"/>
                </a:lnTo>
                <a:lnTo>
                  <a:pt x="1411" y="3308"/>
                </a:lnTo>
                <a:lnTo>
                  <a:pt x="1393" y="3346"/>
                </a:lnTo>
                <a:lnTo>
                  <a:pt x="1393" y="3346"/>
                </a:lnTo>
                <a:lnTo>
                  <a:pt x="1382" y="3379"/>
                </a:lnTo>
                <a:lnTo>
                  <a:pt x="1378" y="3416"/>
                </a:lnTo>
                <a:lnTo>
                  <a:pt x="1378" y="3458"/>
                </a:lnTo>
                <a:lnTo>
                  <a:pt x="1382" y="3502"/>
                </a:lnTo>
                <a:lnTo>
                  <a:pt x="1388" y="3544"/>
                </a:lnTo>
                <a:lnTo>
                  <a:pt x="1392" y="3587"/>
                </a:lnTo>
                <a:lnTo>
                  <a:pt x="1393" y="3627"/>
                </a:lnTo>
                <a:lnTo>
                  <a:pt x="1393" y="3627"/>
                </a:lnTo>
                <a:lnTo>
                  <a:pt x="1399" y="3671"/>
                </a:lnTo>
                <a:lnTo>
                  <a:pt x="1405" y="3717"/>
                </a:lnTo>
                <a:lnTo>
                  <a:pt x="1408" y="3762"/>
                </a:lnTo>
                <a:lnTo>
                  <a:pt x="1409" y="3807"/>
                </a:lnTo>
                <a:lnTo>
                  <a:pt x="1410" y="3853"/>
                </a:lnTo>
                <a:lnTo>
                  <a:pt x="1411" y="3898"/>
                </a:lnTo>
                <a:lnTo>
                  <a:pt x="1411" y="3943"/>
                </a:lnTo>
                <a:lnTo>
                  <a:pt x="1411" y="3943"/>
                </a:lnTo>
                <a:lnTo>
                  <a:pt x="1411" y="3952"/>
                </a:lnTo>
                <a:lnTo>
                  <a:pt x="1411" y="3969"/>
                </a:lnTo>
                <a:lnTo>
                  <a:pt x="1411" y="3978"/>
                </a:lnTo>
                <a:lnTo>
                  <a:pt x="1411" y="3978"/>
                </a:lnTo>
                <a:lnTo>
                  <a:pt x="1420" y="4023"/>
                </a:lnTo>
                <a:lnTo>
                  <a:pt x="1429" y="4066"/>
                </a:lnTo>
                <a:lnTo>
                  <a:pt x="1440" y="4107"/>
                </a:lnTo>
                <a:lnTo>
                  <a:pt x="1452" y="4148"/>
                </a:lnTo>
                <a:lnTo>
                  <a:pt x="1462" y="4190"/>
                </a:lnTo>
                <a:lnTo>
                  <a:pt x="1472" y="4233"/>
                </a:lnTo>
                <a:lnTo>
                  <a:pt x="1480" y="4277"/>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31" y="7298"/>
                </a:lnTo>
                <a:lnTo>
                  <a:pt x="1121" y="7352"/>
                </a:lnTo>
                <a:lnTo>
                  <a:pt x="1120" y="7406"/>
                </a:lnTo>
                <a:lnTo>
                  <a:pt x="1113" y="7456"/>
                </a:lnTo>
                <a:lnTo>
                  <a:pt x="1113" y="7456"/>
                </a:lnTo>
                <a:lnTo>
                  <a:pt x="1104" y="7493"/>
                </a:lnTo>
                <a:lnTo>
                  <a:pt x="1087" y="7561"/>
                </a:lnTo>
                <a:lnTo>
                  <a:pt x="1078" y="7597"/>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59"/>
                </a:lnTo>
                <a:lnTo>
                  <a:pt x="937" y="8184"/>
                </a:lnTo>
                <a:lnTo>
                  <a:pt x="936" y="8215"/>
                </a:lnTo>
                <a:lnTo>
                  <a:pt x="933" y="8248"/>
                </a:lnTo>
                <a:lnTo>
                  <a:pt x="933" y="8248"/>
                </a:lnTo>
                <a:lnTo>
                  <a:pt x="929" y="8274"/>
                </a:lnTo>
                <a:lnTo>
                  <a:pt x="924" y="8308"/>
                </a:lnTo>
                <a:lnTo>
                  <a:pt x="920" y="8335"/>
                </a:lnTo>
                <a:lnTo>
                  <a:pt x="920" y="8335"/>
                </a:lnTo>
                <a:lnTo>
                  <a:pt x="912" y="8388"/>
                </a:lnTo>
                <a:lnTo>
                  <a:pt x="908" y="8439"/>
                </a:lnTo>
                <a:lnTo>
                  <a:pt x="903" y="8486"/>
                </a:lnTo>
                <a:lnTo>
                  <a:pt x="894" y="8528"/>
                </a:lnTo>
                <a:lnTo>
                  <a:pt x="894" y="8528"/>
                </a:lnTo>
                <a:lnTo>
                  <a:pt x="892" y="8566"/>
                </a:lnTo>
                <a:lnTo>
                  <a:pt x="885" y="8604"/>
                </a:lnTo>
                <a:lnTo>
                  <a:pt x="881" y="8634"/>
                </a:lnTo>
                <a:lnTo>
                  <a:pt x="881" y="8634"/>
                </a:lnTo>
                <a:lnTo>
                  <a:pt x="877" y="8684"/>
                </a:lnTo>
                <a:lnTo>
                  <a:pt x="871" y="8734"/>
                </a:lnTo>
                <a:lnTo>
                  <a:pt x="864" y="8774"/>
                </a:lnTo>
                <a:lnTo>
                  <a:pt x="864" y="8774"/>
                </a:lnTo>
                <a:lnTo>
                  <a:pt x="854" y="8815"/>
                </a:lnTo>
                <a:lnTo>
                  <a:pt x="849" y="8855"/>
                </a:lnTo>
                <a:lnTo>
                  <a:pt x="842" y="8898"/>
                </a:lnTo>
                <a:lnTo>
                  <a:pt x="837" y="8941"/>
                </a:lnTo>
                <a:lnTo>
                  <a:pt x="833" y="8983"/>
                </a:lnTo>
                <a:lnTo>
                  <a:pt x="828" y="9026"/>
                </a:lnTo>
                <a:lnTo>
                  <a:pt x="822" y="9068"/>
                </a:lnTo>
                <a:lnTo>
                  <a:pt x="816" y="910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499" y="10057"/>
                </a:lnTo>
                <a:lnTo>
                  <a:pt x="1535" y="10076"/>
                </a:lnTo>
                <a:lnTo>
                  <a:pt x="1571" y="10098"/>
                </a:lnTo>
                <a:lnTo>
                  <a:pt x="1607" y="10123"/>
                </a:lnTo>
                <a:lnTo>
                  <a:pt x="1642" y="10151"/>
                </a:lnTo>
                <a:lnTo>
                  <a:pt x="1669" y="10182"/>
                </a:lnTo>
                <a:lnTo>
                  <a:pt x="1691" y="10216"/>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56" y="10198"/>
                </a:lnTo>
                <a:lnTo>
                  <a:pt x="227" y="10178"/>
                </a:lnTo>
                <a:lnTo>
                  <a:pt x="209" y="10136"/>
                </a:lnTo>
                <a:lnTo>
                  <a:pt x="203" y="10092"/>
                </a:lnTo>
                <a:lnTo>
                  <a:pt x="203" y="10092"/>
                </a:lnTo>
                <a:lnTo>
                  <a:pt x="204" y="10052"/>
                </a:lnTo>
                <a:lnTo>
                  <a:pt x="210" y="10011"/>
                </a:lnTo>
                <a:lnTo>
                  <a:pt x="216" y="9968"/>
                </a:lnTo>
                <a:lnTo>
                  <a:pt x="225" y="9925"/>
                </a:lnTo>
                <a:lnTo>
                  <a:pt x="235" y="9883"/>
                </a:lnTo>
                <a:lnTo>
                  <a:pt x="247" y="9840"/>
                </a:lnTo>
                <a:lnTo>
                  <a:pt x="260" y="9798"/>
                </a:lnTo>
                <a:lnTo>
                  <a:pt x="274" y="9759"/>
                </a:lnTo>
                <a:lnTo>
                  <a:pt x="274" y="9759"/>
                </a:lnTo>
                <a:lnTo>
                  <a:pt x="284" y="9718"/>
                </a:lnTo>
                <a:lnTo>
                  <a:pt x="291" y="9677"/>
                </a:lnTo>
                <a:lnTo>
                  <a:pt x="293" y="9634"/>
                </a:lnTo>
                <a:lnTo>
                  <a:pt x="293" y="9591"/>
                </a:lnTo>
                <a:lnTo>
                  <a:pt x="290" y="9548"/>
                </a:lnTo>
                <a:lnTo>
                  <a:pt x="286" y="9507"/>
                </a:lnTo>
                <a:lnTo>
                  <a:pt x="280" y="9465"/>
                </a:lnTo>
                <a:lnTo>
                  <a:pt x="274" y="9424"/>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300"/>
                </a:lnTo>
                <a:lnTo>
                  <a:pt x="133" y="8255"/>
                </a:lnTo>
                <a:lnTo>
                  <a:pt x="134" y="8209"/>
                </a:lnTo>
                <a:lnTo>
                  <a:pt x="134" y="8164"/>
                </a:lnTo>
                <a:lnTo>
                  <a:pt x="136" y="8119"/>
                </a:lnTo>
                <a:lnTo>
                  <a:pt x="139" y="8074"/>
                </a:lnTo>
                <a:lnTo>
                  <a:pt x="145" y="8029"/>
                </a:lnTo>
                <a:lnTo>
                  <a:pt x="151" y="7984"/>
                </a:lnTo>
                <a:lnTo>
                  <a:pt x="151" y="7984"/>
                </a:lnTo>
                <a:lnTo>
                  <a:pt x="154" y="7970"/>
                </a:lnTo>
                <a:lnTo>
                  <a:pt x="161" y="7944"/>
                </a:lnTo>
                <a:lnTo>
                  <a:pt x="164" y="7930"/>
                </a:lnTo>
                <a:lnTo>
                  <a:pt x="164" y="7930"/>
                </a:lnTo>
                <a:lnTo>
                  <a:pt x="185" y="7808"/>
                </a:lnTo>
                <a:lnTo>
                  <a:pt x="185" y="7808"/>
                </a:lnTo>
                <a:lnTo>
                  <a:pt x="190" y="7795"/>
                </a:lnTo>
                <a:lnTo>
                  <a:pt x="199" y="7758"/>
                </a:lnTo>
                <a:lnTo>
                  <a:pt x="213" y="7708"/>
                </a:lnTo>
                <a:lnTo>
                  <a:pt x="230" y="7650"/>
                </a:lnTo>
                <a:lnTo>
                  <a:pt x="246" y="7592"/>
                </a:lnTo>
                <a:lnTo>
                  <a:pt x="260" y="7541"/>
                </a:lnTo>
                <a:lnTo>
                  <a:pt x="270" y="7505"/>
                </a:lnTo>
                <a:lnTo>
                  <a:pt x="274" y="7492"/>
                </a:lnTo>
                <a:lnTo>
                  <a:pt x="274" y="7492"/>
                </a:lnTo>
                <a:lnTo>
                  <a:pt x="280" y="7448"/>
                </a:lnTo>
                <a:lnTo>
                  <a:pt x="280" y="7400"/>
                </a:lnTo>
                <a:lnTo>
                  <a:pt x="275" y="7349"/>
                </a:lnTo>
                <a:lnTo>
                  <a:pt x="266" y="7298"/>
                </a:lnTo>
                <a:lnTo>
                  <a:pt x="256" y="7246"/>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8" y="5453"/>
                </a:lnTo>
                <a:lnTo>
                  <a:pt x="23" y="5440"/>
                </a:lnTo>
                <a:lnTo>
                  <a:pt x="16" y="5414"/>
                </a:lnTo>
                <a:lnTo>
                  <a:pt x="10" y="5400"/>
                </a:lnTo>
                <a:lnTo>
                  <a:pt x="10" y="5400"/>
                </a:lnTo>
                <a:lnTo>
                  <a:pt x="5" y="5359"/>
                </a:lnTo>
                <a:lnTo>
                  <a:pt x="2" y="5316"/>
                </a:lnTo>
                <a:lnTo>
                  <a:pt x="0" y="5273"/>
                </a:lnTo>
                <a:lnTo>
                  <a:pt x="0" y="5230"/>
                </a:lnTo>
                <a:lnTo>
                  <a:pt x="1" y="5185"/>
                </a:lnTo>
                <a:lnTo>
                  <a:pt x="4" y="5141"/>
                </a:lnTo>
                <a:lnTo>
                  <a:pt x="9" y="5099"/>
                </a:lnTo>
                <a:lnTo>
                  <a:pt x="18" y="5057"/>
                </a:lnTo>
                <a:lnTo>
                  <a:pt x="28" y="5015"/>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1" y="1816"/>
                </a:lnTo>
                <a:lnTo>
                  <a:pt x="363" y="1783"/>
                </a:lnTo>
                <a:lnTo>
                  <a:pt x="346" y="1757"/>
                </a:lnTo>
                <a:lnTo>
                  <a:pt x="326" y="174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46" y="1606"/>
                </a:lnTo>
                <a:lnTo>
                  <a:pt x="33" y="1563"/>
                </a:lnTo>
                <a:lnTo>
                  <a:pt x="24" y="1518"/>
                </a:lnTo>
                <a:lnTo>
                  <a:pt x="21" y="1473"/>
                </a:lnTo>
                <a:lnTo>
                  <a:pt x="28" y="1430"/>
                </a:lnTo>
                <a:lnTo>
                  <a:pt x="28" y="1430"/>
                </a:lnTo>
                <a:lnTo>
                  <a:pt x="47" y="1395"/>
                </a:lnTo>
                <a:lnTo>
                  <a:pt x="68" y="1359"/>
                </a:lnTo>
                <a:lnTo>
                  <a:pt x="89" y="1323"/>
                </a:lnTo>
                <a:lnTo>
                  <a:pt x="112" y="1285"/>
                </a:lnTo>
                <a:lnTo>
                  <a:pt x="132" y="1244"/>
                </a:lnTo>
                <a:lnTo>
                  <a:pt x="151" y="1201"/>
                </a:lnTo>
                <a:lnTo>
                  <a:pt x="151" y="1201"/>
                </a:lnTo>
                <a:lnTo>
                  <a:pt x="158" y="1160"/>
                </a:lnTo>
                <a:lnTo>
                  <a:pt x="155" y="1114"/>
                </a:lnTo>
                <a:lnTo>
                  <a:pt x="146" y="1068"/>
                </a:lnTo>
                <a:lnTo>
                  <a:pt x="133" y="1026"/>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7" y="666"/>
                </a:lnTo>
                <a:lnTo>
                  <a:pt x="1393" y="680"/>
                </a:lnTo>
                <a:lnTo>
                  <a:pt x="1384" y="708"/>
                </a:lnTo>
                <a:lnTo>
                  <a:pt x="1380" y="723"/>
                </a:lnTo>
                <a:lnTo>
                  <a:pt x="1380" y="723"/>
                </a:lnTo>
                <a:lnTo>
                  <a:pt x="1380" y="723"/>
                </a:lnTo>
              </a:path>
            </a:pathLst>
          </a:custGeom>
          <a:solidFill>
            <a:schemeClr val="bg2"/>
          </a:solidFill>
          <a:ln w="27051">
            <a:noFill/>
            <a:prstDash val="solid"/>
            <a:round/>
            <a:headEnd/>
            <a:tailEnd/>
          </a:ln>
        </p:spPr>
        <p:txBody>
          <a:bodyP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
        <p:nvSpPr>
          <p:cNvPr id="766983" name="Freeform 7"/>
          <p:cNvSpPr>
            <a:spLocks/>
          </p:cNvSpPr>
          <p:nvPr/>
        </p:nvSpPr>
        <p:spPr bwMode="auto">
          <a:xfrm>
            <a:off x="3894138" y="1887538"/>
            <a:ext cx="633412" cy="4048125"/>
          </a:xfrm>
          <a:custGeom>
            <a:avLst/>
            <a:gdLst/>
            <a:ahLst/>
            <a:cxnLst>
              <a:cxn ang="0">
                <a:pos x="975" y="11"/>
              </a:cxn>
              <a:cxn ang="0">
                <a:pos x="1342" y="236"/>
              </a:cxn>
              <a:cxn ang="0">
                <a:pos x="1405" y="623"/>
              </a:cxn>
              <a:cxn ang="0">
                <a:pos x="1280" y="1042"/>
              </a:cxn>
              <a:cxn ang="0">
                <a:pos x="1142" y="1422"/>
              </a:cxn>
              <a:cxn ang="0">
                <a:pos x="1220" y="1810"/>
              </a:cxn>
              <a:cxn ang="0">
                <a:pos x="1381" y="2124"/>
              </a:cxn>
              <a:cxn ang="0">
                <a:pos x="1486" y="2503"/>
              </a:cxn>
              <a:cxn ang="0">
                <a:pos x="1514" y="2944"/>
              </a:cxn>
              <a:cxn ang="0">
                <a:pos x="1477" y="3325"/>
              </a:cxn>
              <a:cxn ang="0">
                <a:pos x="1404" y="3741"/>
              </a:cxn>
              <a:cxn ang="0">
                <a:pos x="1336" y="4156"/>
              </a:cxn>
              <a:cxn ang="0">
                <a:pos x="1312" y="4574"/>
              </a:cxn>
              <a:cxn ang="0">
                <a:pos x="1362" y="4922"/>
              </a:cxn>
              <a:cxn ang="0">
                <a:pos x="1467" y="5308"/>
              </a:cxn>
              <a:cxn ang="0">
                <a:pos x="1493" y="5686"/>
              </a:cxn>
              <a:cxn ang="0">
                <a:pos x="1384" y="6026"/>
              </a:cxn>
              <a:cxn ang="0">
                <a:pos x="1356" y="6455"/>
              </a:cxn>
              <a:cxn ang="0">
                <a:pos x="1352" y="6876"/>
              </a:cxn>
              <a:cxn ang="0">
                <a:pos x="1333" y="7284"/>
              </a:cxn>
              <a:cxn ang="0">
                <a:pos x="1337" y="7681"/>
              </a:cxn>
              <a:cxn ang="0">
                <a:pos x="1372" y="8089"/>
              </a:cxn>
              <a:cxn ang="0">
                <a:pos x="1450" y="8482"/>
              </a:cxn>
              <a:cxn ang="0">
                <a:pos x="1410" y="8891"/>
              </a:cxn>
              <a:cxn ang="0">
                <a:pos x="1366" y="9324"/>
              </a:cxn>
              <a:cxn ang="0">
                <a:pos x="1350" y="9731"/>
              </a:cxn>
              <a:cxn ang="0">
                <a:pos x="1374" y="10159"/>
              </a:cxn>
              <a:cxn ang="0">
                <a:pos x="1458" y="10530"/>
              </a:cxn>
              <a:cxn ang="0">
                <a:pos x="1175" y="10699"/>
              </a:cxn>
              <a:cxn ang="0">
                <a:pos x="779" y="10708"/>
              </a:cxn>
              <a:cxn ang="0">
                <a:pos x="327" y="10704"/>
              </a:cxn>
              <a:cxn ang="0">
                <a:pos x="40" y="10636"/>
              </a:cxn>
              <a:cxn ang="0">
                <a:pos x="375" y="10466"/>
              </a:cxn>
              <a:cxn ang="0">
                <a:pos x="714" y="10291"/>
              </a:cxn>
              <a:cxn ang="0">
                <a:pos x="894" y="9956"/>
              </a:cxn>
              <a:cxn ang="0">
                <a:pos x="867" y="9515"/>
              </a:cxn>
              <a:cxn ang="0">
                <a:pos x="816" y="9113"/>
              </a:cxn>
              <a:cxn ang="0">
                <a:pos x="776" y="8689"/>
              </a:cxn>
              <a:cxn ang="0">
                <a:pos x="698" y="8291"/>
              </a:cxn>
              <a:cxn ang="0">
                <a:pos x="579" y="7864"/>
              </a:cxn>
              <a:cxn ang="0">
                <a:pos x="518" y="7467"/>
              </a:cxn>
              <a:cxn ang="0">
                <a:pos x="389" y="7068"/>
              </a:cxn>
              <a:cxn ang="0">
                <a:pos x="308" y="6657"/>
              </a:cxn>
              <a:cxn ang="0">
                <a:pos x="264" y="6239"/>
              </a:cxn>
              <a:cxn ang="0">
                <a:pos x="240" y="5816"/>
              </a:cxn>
              <a:cxn ang="0">
                <a:pos x="226" y="5394"/>
              </a:cxn>
              <a:cxn ang="0">
                <a:pos x="191" y="5005"/>
              </a:cxn>
              <a:cxn ang="0">
                <a:pos x="147" y="4576"/>
              </a:cxn>
              <a:cxn ang="0">
                <a:pos x="129" y="4144"/>
              </a:cxn>
              <a:cxn ang="0">
                <a:pos x="94" y="3692"/>
              </a:cxn>
              <a:cxn ang="0">
                <a:pos x="80" y="3292"/>
              </a:cxn>
              <a:cxn ang="0">
                <a:pos x="87" y="2855"/>
              </a:cxn>
              <a:cxn ang="0">
                <a:pos x="217" y="2469"/>
              </a:cxn>
              <a:cxn ang="0">
                <a:pos x="481" y="2102"/>
              </a:cxn>
              <a:cxn ang="0">
                <a:pos x="576" y="1777"/>
              </a:cxn>
              <a:cxn ang="0">
                <a:pos x="463" y="1524"/>
              </a:cxn>
              <a:cxn ang="0">
                <a:pos x="201" y="1229"/>
              </a:cxn>
              <a:cxn ang="0">
                <a:pos x="68" y="1006"/>
              </a:cxn>
              <a:cxn ang="0">
                <a:pos x="210" y="672"/>
              </a:cxn>
              <a:cxn ang="0">
                <a:pos x="272" y="256"/>
              </a:cxn>
              <a:cxn ang="0">
                <a:pos x="591" y="22"/>
              </a:cxn>
            </a:cxnLst>
            <a:rect l="0" t="0" r="r" b="b"/>
            <a:pathLst>
              <a:path w="1514" h="10708">
                <a:moveTo>
                  <a:pt x="591" y="22"/>
                </a:moveTo>
                <a:lnTo>
                  <a:pt x="632" y="17"/>
                </a:lnTo>
                <a:lnTo>
                  <a:pt x="676" y="6"/>
                </a:lnTo>
                <a:lnTo>
                  <a:pt x="716" y="0"/>
                </a:lnTo>
                <a:lnTo>
                  <a:pt x="716" y="0"/>
                </a:lnTo>
                <a:lnTo>
                  <a:pt x="769" y="0"/>
                </a:lnTo>
                <a:lnTo>
                  <a:pt x="824" y="0"/>
                </a:lnTo>
                <a:lnTo>
                  <a:pt x="878" y="1"/>
                </a:lnTo>
                <a:lnTo>
                  <a:pt x="928" y="4"/>
                </a:lnTo>
                <a:lnTo>
                  <a:pt x="928" y="4"/>
                </a:lnTo>
                <a:lnTo>
                  <a:pt x="975" y="11"/>
                </a:lnTo>
                <a:lnTo>
                  <a:pt x="1019" y="23"/>
                </a:lnTo>
                <a:lnTo>
                  <a:pt x="1064" y="39"/>
                </a:lnTo>
                <a:lnTo>
                  <a:pt x="1107" y="57"/>
                </a:lnTo>
                <a:lnTo>
                  <a:pt x="1151" y="75"/>
                </a:lnTo>
                <a:lnTo>
                  <a:pt x="1194" y="94"/>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76" y="1733"/>
                </a:lnTo>
                <a:lnTo>
                  <a:pt x="1198" y="1772"/>
                </a:lnTo>
                <a:lnTo>
                  <a:pt x="1220" y="1810"/>
                </a:lnTo>
                <a:lnTo>
                  <a:pt x="1242" y="1847"/>
                </a:lnTo>
                <a:lnTo>
                  <a:pt x="1266" y="1885"/>
                </a:lnTo>
                <a:lnTo>
                  <a:pt x="1289" y="1924"/>
                </a:lnTo>
                <a:lnTo>
                  <a:pt x="1311" y="1966"/>
                </a:lnTo>
                <a:lnTo>
                  <a:pt x="1333" y="2008"/>
                </a:lnTo>
                <a:lnTo>
                  <a:pt x="1355" y="2052"/>
                </a:lnTo>
                <a:lnTo>
                  <a:pt x="1355" y="2052"/>
                </a:lnTo>
                <a:lnTo>
                  <a:pt x="1360" y="2076"/>
                </a:lnTo>
                <a:lnTo>
                  <a:pt x="1371" y="2102"/>
                </a:lnTo>
                <a:lnTo>
                  <a:pt x="1381" y="2124"/>
                </a:lnTo>
                <a:lnTo>
                  <a:pt x="1381" y="2124"/>
                </a:lnTo>
                <a:lnTo>
                  <a:pt x="1397" y="2167"/>
                </a:lnTo>
                <a:lnTo>
                  <a:pt x="1410" y="2200"/>
                </a:lnTo>
                <a:lnTo>
                  <a:pt x="1426" y="2231"/>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35"/>
                </a:lnTo>
                <a:lnTo>
                  <a:pt x="1384" y="5981"/>
                </a:lnTo>
                <a:lnTo>
                  <a:pt x="1384" y="6026"/>
                </a:lnTo>
                <a:lnTo>
                  <a:pt x="1381" y="6069"/>
                </a:lnTo>
                <a:lnTo>
                  <a:pt x="1379" y="6112"/>
                </a:lnTo>
                <a:lnTo>
                  <a:pt x="1376" y="6153"/>
                </a:lnTo>
                <a:lnTo>
                  <a:pt x="1372" y="6195"/>
                </a:lnTo>
                <a:lnTo>
                  <a:pt x="1368" y="6238"/>
                </a:lnTo>
                <a:lnTo>
                  <a:pt x="1368" y="6238"/>
                </a:lnTo>
                <a:lnTo>
                  <a:pt x="1364" y="6279"/>
                </a:lnTo>
                <a:lnTo>
                  <a:pt x="1361" y="6321"/>
                </a:lnTo>
                <a:lnTo>
                  <a:pt x="1359" y="6365"/>
                </a:lnTo>
                <a:lnTo>
                  <a:pt x="1357" y="6409"/>
                </a:lnTo>
                <a:lnTo>
                  <a:pt x="1356" y="6455"/>
                </a:lnTo>
                <a:lnTo>
                  <a:pt x="1355" y="6501"/>
                </a:lnTo>
                <a:lnTo>
                  <a:pt x="1355" y="6547"/>
                </a:lnTo>
                <a:lnTo>
                  <a:pt x="1355" y="6594"/>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7" y="7199"/>
                </a:lnTo>
                <a:lnTo>
                  <a:pt x="1336" y="7239"/>
                </a:lnTo>
                <a:lnTo>
                  <a:pt x="1333" y="7284"/>
                </a:lnTo>
                <a:lnTo>
                  <a:pt x="1332" y="7324"/>
                </a:lnTo>
                <a:lnTo>
                  <a:pt x="1332" y="7324"/>
                </a:lnTo>
                <a:lnTo>
                  <a:pt x="1327" y="7370"/>
                </a:lnTo>
                <a:lnTo>
                  <a:pt x="1322" y="7414"/>
                </a:lnTo>
                <a:lnTo>
                  <a:pt x="1321" y="7459"/>
                </a:lnTo>
                <a:lnTo>
                  <a:pt x="1321" y="7502"/>
                </a:lnTo>
                <a:lnTo>
                  <a:pt x="1322" y="7546"/>
                </a:lnTo>
                <a:lnTo>
                  <a:pt x="1326" y="7589"/>
                </a:lnTo>
                <a:lnTo>
                  <a:pt x="1330" y="7634"/>
                </a:lnTo>
                <a:lnTo>
                  <a:pt x="1337" y="7681"/>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2" y="8089"/>
                </a:lnTo>
                <a:lnTo>
                  <a:pt x="1379" y="8124"/>
                </a:lnTo>
                <a:lnTo>
                  <a:pt x="1394" y="8159"/>
                </a:lnTo>
                <a:lnTo>
                  <a:pt x="1408" y="8196"/>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067"/>
                </a:lnTo>
                <a:lnTo>
                  <a:pt x="1372" y="10112"/>
                </a:lnTo>
                <a:lnTo>
                  <a:pt x="1374" y="10159"/>
                </a:lnTo>
                <a:lnTo>
                  <a:pt x="1376" y="10207"/>
                </a:lnTo>
                <a:lnTo>
                  <a:pt x="1381" y="10253"/>
                </a:lnTo>
                <a:lnTo>
                  <a:pt x="1390" y="10299"/>
                </a:lnTo>
                <a:lnTo>
                  <a:pt x="1390" y="10299"/>
                </a:lnTo>
                <a:lnTo>
                  <a:pt x="1395" y="10326"/>
                </a:lnTo>
                <a:lnTo>
                  <a:pt x="1403" y="10378"/>
                </a:lnTo>
                <a:lnTo>
                  <a:pt x="1408" y="10405"/>
                </a:lnTo>
                <a:lnTo>
                  <a:pt x="1408" y="10405"/>
                </a:lnTo>
                <a:lnTo>
                  <a:pt x="1425" y="10445"/>
                </a:lnTo>
                <a:lnTo>
                  <a:pt x="1443" y="10487"/>
                </a:lnTo>
                <a:lnTo>
                  <a:pt x="1458" y="10530"/>
                </a:lnTo>
                <a:lnTo>
                  <a:pt x="1469" y="10569"/>
                </a:lnTo>
                <a:lnTo>
                  <a:pt x="1473" y="10604"/>
                </a:lnTo>
                <a:lnTo>
                  <a:pt x="1465" y="10633"/>
                </a:lnTo>
                <a:lnTo>
                  <a:pt x="1443" y="10654"/>
                </a:lnTo>
                <a:lnTo>
                  <a:pt x="1443" y="10654"/>
                </a:lnTo>
                <a:lnTo>
                  <a:pt x="1400" y="10673"/>
                </a:lnTo>
                <a:lnTo>
                  <a:pt x="1358" y="10687"/>
                </a:lnTo>
                <a:lnTo>
                  <a:pt x="1315" y="10693"/>
                </a:lnTo>
                <a:lnTo>
                  <a:pt x="1270" y="10697"/>
                </a:lnTo>
                <a:lnTo>
                  <a:pt x="1223" y="10698"/>
                </a:lnTo>
                <a:lnTo>
                  <a:pt x="1175" y="10699"/>
                </a:lnTo>
                <a:lnTo>
                  <a:pt x="1124" y="10699"/>
                </a:lnTo>
                <a:lnTo>
                  <a:pt x="1124" y="10699"/>
                </a:lnTo>
                <a:lnTo>
                  <a:pt x="1078" y="10700"/>
                </a:lnTo>
                <a:lnTo>
                  <a:pt x="1036" y="10702"/>
                </a:lnTo>
                <a:lnTo>
                  <a:pt x="994" y="10704"/>
                </a:lnTo>
                <a:lnTo>
                  <a:pt x="951" y="10706"/>
                </a:lnTo>
                <a:lnTo>
                  <a:pt x="909" y="10707"/>
                </a:lnTo>
                <a:lnTo>
                  <a:pt x="867" y="10708"/>
                </a:lnTo>
                <a:lnTo>
                  <a:pt x="822"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45" y="10334"/>
                </a:lnTo>
                <a:lnTo>
                  <a:pt x="678" y="10312"/>
                </a:lnTo>
                <a:lnTo>
                  <a:pt x="714" y="10291"/>
                </a:lnTo>
                <a:lnTo>
                  <a:pt x="750" y="10270"/>
                </a:lnTo>
                <a:lnTo>
                  <a:pt x="784" y="10247"/>
                </a:lnTo>
                <a:lnTo>
                  <a:pt x="814" y="10221"/>
                </a:lnTo>
                <a:lnTo>
                  <a:pt x="838" y="10191"/>
                </a:lnTo>
                <a:lnTo>
                  <a:pt x="851" y="10156"/>
                </a:lnTo>
                <a:lnTo>
                  <a:pt x="851" y="10156"/>
                </a:lnTo>
                <a:lnTo>
                  <a:pt x="870" y="10098"/>
                </a:lnTo>
                <a:lnTo>
                  <a:pt x="886" y="10042"/>
                </a:lnTo>
                <a:lnTo>
                  <a:pt x="892" y="9996"/>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4" y="7788"/>
                </a:lnTo>
                <a:lnTo>
                  <a:pt x="575" y="7741"/>
                </a:lnTo>
                <a:lnTo>
                  <a:pt x="575" y="7689"/>
                </a:lnTo>
                <a:lnTo>
                  <a:pt x="572" y="7636"/>
                </a:lnTo>
                <a:lnTo>
                  <a:pt x="564" y="7584"/>
                </a:lnTo>
                <a:lnTo>
                  <a:pt x="547" y="7538"/>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25" y="2320"/>
                </a:lnTo>
                <a:lnTo>
                  <a:pt x="350" y="2284"/>
                </a:lnTo>
                <a:lnTo>
                  <a:pt x="372" y="2249"/>
                </a:lnTo>
                <a:lnTo>
                  <a:pt x="394" y="2213"/>
                </a:lnTo>
                <a:lnTo>
                  <a:pt x="418" y="2176"/>
                </a:lnTo>
                <a:lnTo>
                  <a:pt x="445" y="2139"/>
                </a:lnTo>
                <a:lnTo>
                  <a:pt x="481" y="2102"/>
                </a:lnTo>
                <a:lnTo>
                  <a:pt x="481" y="2102"/>
                </a:lnTo>
                <a:lnTo>
                  <a:pt x="490" y="2085"/>
                </a:lnTo>
                <a:lnTo>
                  <a:pt x="507" y="2052"/>
                </a:lnTo>
                <a:lnTo>
                  <a:pt x="517" y="2035"/>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1" y="1608"/>
                </a:lnTo>
                <a:lnTo>
                  <a:pt x="595" y="1571"/>
                </a:lnTo>
                <a:lnTo>
                  <a:pt x="589" y="1535"/>
                </a:lnTo>
                <a:lnTo>
                  <a:pt x="556" y="1519"/>
                </a:lnTo>
                <a:lnTo>
                  <a:pt x="556" y="1519"/>
                </a:lnTo>
                <a:lnTo>
                  <a:pt x="510" y="1524"/>
                </a:lnTo>
                <a:lnTo>
                  <a:pt x="463" y="1524"/>
                </a:lnTo>
                <a:lnTo>
                  <a:pt x="416" y="1519"/>
                </a:lnTo>
                <a:lnTo>
                  <a:pt x="371" y="1506"/>
                </a:lnTo>
                <a:lnTo>
                  <a:pt x="328" y="1489"/>
                </a:lnTo>
                <a:lnTo>
                  <a:pt x="289" y="1465"/>
                </a:lnTo>
                <a:lnTo>
                  <a:pt x="289" y="1465"/>
                </a:lnTo>
                <a:lnTo>
                  <a:pt x="257" y="1432"/>
                </a:lnTo>
                <a:lnTo>
                  <a:pt x="234" y="1395"/>
                </a:lnTo>
                <a:lnTo>
                  <a:pt x="218" y="1355"/>
                </a:lnTo>
                <a:lnTo>
                  <a:pt x="208" y="1313"/>
                </a:lnTo>
                <a:lnTo>
                  <a:pt x="204" y="1270"/>
                </a:lnTo>
                <a:lnTo>
                  <a:pt x="201" y="1229"/>
                </a:lnTo>
                <a:lnTo>
                  <a:pt x="201" y="1189"/>
                </a:lnTo>
                <a:lnTo>
                  <a:pt x="201" y="1189"/>
                </a:lnTo>
                <a:lnTo>
                  <a:pt x="200" y="1167"/>
                </a:lnTo>
                <a:lnTo>
                  <a:pt x="198" y="1140"/>
                </a:lnTo>
                <a:lnTo>
                  <a:pt x="197" y="1118"/>
                </a:lnTo>
                <a:lnTo>
                  <a:pt x="197" y="1118"/>
                </a:lnTo>
                <a:lnTo>
                  <a:pt x="188" y="1066"/>
                </a:lnTo>
                <a:lnTo>
                  <a:pt x="166" y="1036"/>
                </a:lnTo>
                <a:lnTo>
                  <a:pt x="127" y="1018"/>
                </a:lnTo>
                <a:lnTo>
                  <a:pt x="68" y="1006"/>
                </a:lnTo>
                <a:lnTo>
                  <a:pt x="68" y="1006"/>
                </a:lnTo>
                <a:lnTo>
                  <a:pt x="48" y="979"/>
                </a:lnTo>
                <a:lnTo>
                  <a:pt x="50" y="952"/>
                </a:lnTo>
                <a:lnTo>
                  <a:pt x="69" y="924"/>
                </a:lnTo>
                <a:lnTo>
                  <a:pt x="96" y="896"/>
                </a:lnTo>
                <a:lnTo>
                  <a:pt x="125" y="869"/>
                </a:lnTo>
                <a:lnTo>
                  <a:pt x="148" y="841"/>
                </a:lnTo>
                <a:lnTo>
                  <a:pt x="148" y="841"/>
                </a:lnTo>
                <a:lnTo>
                  <a:pt x="171" y="801"/>
                </a:lnTo>
                <a:lnTo>
                  <a:pt x="189" y="759"/>
                </a:lnTo>
                <a:lnTo>
                  <a:pt x="201" y="715"/>
                </a:lnTo>
                <a:lnTo>
                  <a:pt x="210" y="672"/>
                </a:lnTo>
                <a:lnTo>
                  <a:pt x="215" y="630"/>
                </a:lnTo>
                <a:lnTo>
                  <a:pt x="218" y="586"/>
                </a:lnTo>
                <a:lnTo>
                  <a:pt x="218" y="544"/>
                </a:lnTo>
                <a:lnTo>
                  <a:pt x="219" y="50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14" y="98"/>
                </a:lnTo>
                <a:lnTo>
                  <a:pt x="442" y="86"/>
                </a:lnTo>
                <a:lnTo>
                  <a:pt x="503" y="60"/>
                </a:lnTo>
                <a:lnTo>
                  <a:pt x="564" y="35"/>
                </a:lnTo>
                <a:lnTo>
                  <a:pt x="591" y="22"/>
                </a:lnTo>
                <a:lnTo>
                  <a:pt x="591" y="22"/>
                </a:lnTo>
                <a:lnTo>
                  <a:pt x="591" y="22"/>
                </a:lnTo>
              </a:path>
            </a:pathLst>
          </a:custGeom>
          <a:solidFill>
            <a:schemeClr val="bg2"/>
          </a:solidFill>
          <a:ln w="28575">
            <a:noFill/>
            <a:prstDash val="solid"/>
            <a:round/>
            <a:headEnd/>
            <a:tailEnd/>
          </a:ln>
        </p:spPr>
        <p:txBody>
          <a:bodyP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
        <p:nvSpPr>
          <p:cNvPr id="766984" name="Rectangle 8"/>
          <p:cNvSpPr>
            <a:spLocks noChangeArrowheads="1"/>
          </p:cNvSpPr>
          <p:nvPr/>
        </p:nvSpPr>
        <p:spPr bwMode="auto">
          <a:xfrm>
            <a:off x="6248400" y="1504950"/>
            <a:ext cx="3086100" cy="4362450"/>
          </a:xfrm>
          <a:prstGeom prst="rect">
            <a:avLst/>
          </a:prstGeom>
          <a:noFill/>
          <a:ln w="9525">
            <a:noFill/>
            <a:miter lim="800000"/>
            <a:headEnd/>
            <a:tailEnd/>
          </a:ln>
          <a:effectLst/>
        </p:spPr>
        <p:txBody>
          <a:bodyPr>
            <a:prstTxWarp prst="textNoShape">
              <a:avLst/>
            </a:prstTxWarp>
          </a:bodyPr>
          <a:lstStyle/>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2000" b="0" dirty="0">
                <a:solidFill>
                  <a:schemeClr val="tx1"/>
                </a:solidFill>
                <a:effectLst>
                  <a:outerShdw blurRad="38100" dist="38100" dir="2700000" algn="tl">
                    <a:srgbClr val="000000"/>
                  </a:outerShdw>
                </a:effectLst>
                <a:latin typeface="Garamond" pitchFamily="-111" charset="0"/>
              </a:rPr>
              <a:t>	</a:t>
            </a:r>
            <a:r>
              <a:rPr lang="en-US" sz="1800" b="0" dirty="0">
                <a:solidFill>
                  <a:schemeClr val="tx1"/>
                </a:solidFill>
                <a:effectLst>
                  <a:outerShdw blurRad="38100" dist="38100" dir="2700000" algn="tl">
                    <a:srgbClr val="000000"/>
                  </a:outerShdw>
                </a:effectLst>
                <a:latin typeface="Arial" pitchFamily="-111" charset="0"/>
              </a:rPr>
              <a:t>26%	Lung &amp; bronchus</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15%	Breast</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10%	Colon &amp; rectum</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6%	Pancreas</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6%	Ovary</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4%	Leukemia</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3%	Non-Hodgkin</a:t>
            </a:r>
            <a:br>
              <a:rPr lang="en-US" sz="1800" b="0" dirty="0">
                <a:solidFill>
                  <a:schemeClr val="tx1"/>
                </a:solidFill>
                <a:effectLst>
                  <a:outerShdw blurRad="38100" dist="38100" dir="2700000" algn="tl">
                    <a:srgbClr val="000000"/>
                  </a:outerShdw>
                </a:effectLst>
                <a:latin typeface="Arial" pitchFamily="-111" charset="0"/>
              </a:rPr>
            </a:br>
            <a:r>
              <a:rPr lang="en-US" sz="1800" b="0" dirty="0">
                <a:solidFill>
                  <a:schemeClr val="tx1"/>
                </a:solidFill>
                <a:effectLst>
                  <a:outerShdw blurRad="38100" dist="38100" dir="2700000" algn="tl">
                    <a:srgbClr val="000000"/>
                  </a:outerShdw>
                </a:effectLst>
                <a:latin typeface="Arial" pitchFamily="-111" charset="0"/>
              </a:rPr>
              <a:t>		   lymphoma</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3%	Uterine corpus</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2%	Brain/ONS</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2%	 Liver &amp; bile duct</a:t>
            </a:r>
          </a:p>
          <a:p>
            <a:pPr algn="l" eaLnBrk="1" hangingPunct="1">
              <a:lnSpc>
                <a:spcPct val="90000"/>
              </a:lnSpc>
              <a:spcBef>
                <a:spcPct val="25000"/>
              </a:spcBef>
              <a:spcAft>
                <a:spcPct val="25000"/>
              </a:spcAft>
              <a:buClr>
                <a:schemeClr val="hlink"/>
              </a:buClr>
              <a:buSzPct val="70000"/>
              <a:buFont typeface="Wingdings" pitchFamily="-111" charset="2"/>
              <a:buChar char="n"/>
              <a:tabLst>
                <a:tab pos="400050" algn="r"/>
                <a:tab pos="685800" algn="l"/>
              </a:tabLst>
              <a:defRPr/>
            </a:pPr>
            <a:r>
              <a:rPr lang="en-US" sz="1800" b="0" dirty="0">
                <a:solidFill>
                  <a:schemeClr val="tx1"/>
                </a:solidFill>
                <a:effectLst>
                  <a:outerShdw blurRad="38100" dist="38100" dir="2700000" algn="tl">
                    <a:srgbClr val="000000"/>
                  </a:outerShdw>
                </a:effectLst>
                <a:latin typeface="Arial" pitchFamily="-111" charset="0"/>
              </a:rPr>
              <a:t>  23%    All other sites</a:t>
            </a:r>
          </a:p>
        </p:txBody>
      </p:sp>
      <p:sp>
        <p:nvSpPr>
          <p:cNvPr id="26633" name="Rectangle 9"/>
          <p:cNvSpPr>
            <a:spLocks noChangeArrowheads="1"/>
          </p:cNvSpPr>
          <p:nvPr/>
        </p:nvSpPr>
        <p:spPr bwMode="auto">
          <a:xfrm>
            <a:off x="838200" y="1430338"/>
            <a:ext cx="3557588" cy="4362450"/>
          </a:xfrm>
          <a:prstGeom prst="rect">
            <a:avLst/>
          </a:prstGeom>
          <a:noFill/>
          <a:ln w="9525">
            <a:noFill/>
            <a:miter lim="800000"/>
            <a:headEnd/>
            <a:tailEnd/>
          </a:ln>
        </p:spPr>
        <p:txBody>
          <a:bodyPr>
            <a:prstTxWarp prst="textNoShape">
              <a:avLst/>
            </a:prstTxWarp>
          </a:bodyPr>
          <a:lstStyle/>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Lung &amp; bronchus	31%</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Prostate	9%</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Colon &amp; rectum 	9%</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Pancreas	6%</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Leukemia	4%</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Liver &amp; intrahepatic	4%</a:t>
            </a:r>
            <a:br>
              <a:rPr lang="en-US" sz="1800" b="0">
                <a:solidFill>
                  <a:schemeClr val="tx1"/>
                </a:solidFill>
                <a:latin typeface="Arial" charset="0"/>
              </a:rPr>
            </a:br>
            <a:r>
              <a:rPr lang="en-US" sz="1800" b="0">
                <a:solidFill>
                  <a:schemeClr val="tx1"/>
                </a:solidFill>
                <a:latin typeface="Arial" charset="0"/>
              </a:rPr>
              <a:t>bile duct</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Esophagus	4%</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Urinary bladder	     3% 	</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Non-Hodgkin             3%    lymphoma              </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Kidney	3%</a:t>
            </a:r>
          </a:p>
          <a:p>
            <a:pPr marL="342900" indent="-342900" algn="l" eaLnBrk="1" hangingPunct="1">
              <a:lnSpc>
                <a:spcPct val="90000"/>
              </a:lnSpc>
              <a:spcBef>
                <a:spcPct val="25000"/>
              </a:spcBef>
              <a:spcAft>
                <a:spcPct val="25000"/>
              </a:spcAft>
              <a:tabLst>
                <a:tab pos="2457450" algn="r"/>
              </a:tabLst>
            </a:pPr>
            <a:r>
              <a:rPr lang="en-US" sz="1800" b="0">
                <a:solidFill>
                  <a:schemeClr val="tx1"/>
                </a:solidFill>
                <a:latin typeface="Arial" charset="0"/>
              </a:rPr>
              <a:t>All other sites          24%</a:t>
            </a:r>
            <a:endParaRPr lang="en-US" sz="1600" b="0">
              <a:solidFill>
                <a:schemeClr val="tx1"/>
              </a:solidFill>
              <a:latin typeface="Arial" charset="0"/>
            </a:endParaRPr>
          </a:p>
          <a:p>
            <a:pPr marL="342900" indent="-342900" algn="l" eaLnBrk="1" hangingPunct="1">
              <a:lnSpc>
                <a:spcPct val="90000"/>
              </a:lnSpc>
              <a:spcBef>
                <a:spcPct val="25000"/>
              </a:spcBef>
              <a:spcAft>
                <a:spcPct val="25000"/>
              </a:spcAft>
              <a:tabLst>
                <a:tab pos="2457450" algn="r"/>
              </a:tabLst>
            </a:pPr>
            <a:endParaRPr lang="en-US" sz="1600" b="0">
              <a:solidFill>
                <a:schemeClr val="tx1"/>
              </a:solidFill>
              <a:latin typeface="Arial" charset="0"/>
            </a:endParaRPr>
          </a:p>
        </p:txBody>
      </p:sp>
      <p:sp>
        <p:nvSpPr>
          <p:cNvPr id="766987" name="AutoShape 11"/>
          <p:cNvSpPr>
            <a:spLocks noChangeArrowheads="1"/>
          </p:cNvSpPr>
          <p:nvPr/>
        </p:nvSpPr>
        <p:spPr bwMode="auto">
          <a:xfrm>
            <a:off x="6172200" y="1905000"/>
            <a:ext cx="1905000" cy="381000"/>
          </a:xfrm>
          <a:prstGeom prst="roundRect">
            <a:avLst>
              <a:gd name="adj" fmla="val 16667"/>
            </a:avLst>
          </a:prstGeom>
          <a:noFill/>
          <a:ln w="25400">
            <a:solidFill>
              <a:srgbClr val="E562FF"/>
            </a:solidFill>
            <a:round/>
            <a:headEnd/>
            <a:tailEn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028" name="Rectangle 1028"/>
          <p:cNvSpPr>
            <a:spLocks noGrp="1" noChangeArrowheads="1"/>
          </p:cNvSpPr>
          <p:nvPr>
            <p:ph type="title"/>
          </p:nvPr>
        </p:nvSpPr>
        <p:spPr>
          <a:xfrm>
            <a:off x="609600" y="533400"/>
            <a:ext cx="8229600" cy="1143000"/>
          </a:xfrm>
        </p:spPr>
        <p:txBody>
          <a:bodyPr lIns="0" tIns="0" rIns="0" bIns="0" anchor="b">
            <a:normAutofit/>
          </a:bodyPr>
          <a:lstStyle/>
          <a:p>
            <a:pPr eaLnBrk="1" hangingPunct="1">
              <a:defRPr/>
            </a:pPr>
            <a:endParaRPr lang="en-US" sz="3400" dirty="0">
              <a:latin typeface="Arial" pitchFamily="-111" charset="0"/>
              <a:ea typeface="+mj-ea"/>
              <a:cs typeface="+mj-cs"/>
            </a:endParaRPr>
          </a:p>
        </p:txBody>
      </p:sp>
      <p:sp>
        <p:nvSpPr>
          <p:cNvPr id="5" name="Rectangle 1028"/>
          <p:cNvSpPr txBox="1">
            <a:spLocks noChangeArrowheads="1"/>
          </p:cNvSpPr>
          <p:nvPr/>
        </p:nvSpPr>
        <p:spPr bwMode="auto">
          <a:xfrm>
            <a:off x="609600" y="533400"/>
            <a:ext cx="8229600" cy="1143000"/>
          </a:xfrm>
          <a:prstGeom prst="rect">
            <a:avLst/>
          </a:prstGeom>
          <a:noFill/>
          <a:ln w="9525">
            <a:noFill/>
            <a:miter lim="800000"/>
            <a:headEnd/>
            <a:tailEnd/>
          </a:ln>
          <a:effectLst/>
        </p:spPr>
        <p:txBody>
          <a:bodyPr lIns="0" tIns="0" rIns="0" bIns="0" anchor="b">
            <a:prstTxWarp prst="textNoShape">
              <a:avLst/>
            </a:prstTxWarp>
          </a:bodyPr>
          <a:lstStyle/>
          <a:p>
            <a:pPr eaLnBrk="1" hangingPunct="1">
              <a:defRPr/>
            </a:pPr>
            <a:r>
              <a:rPr lang="en-US" sz="3000" kern="0" dirty="0">
                <a:solidFill>
                  <a:schemeClr val="tx2"/>
                </a:solidFill>
                <a:effectLst>
                  <a:outerShdw blurRad="38100" dist="38100" dir="2700000" algn="tl">
                    <a:srgbClr val="000000"/>
                  </a:outerShdw>
                </a:effectLst>
                <a:latin typeface="Arial" pitchFamily="-111" charset="0"/>
                <a:ea typeface="+mj-ea"/>
                <a:cs typeface="+mj-cs"/>
              </a:rPr>
              <a:t>Cancer Death Rates* </a:t>
            </a:r>
            <a:br>
              <a:rPr lang="en-US" sz="3000" kern="0" dirty="0">
                <a:solidFill>
                  <a:schemeClr val="tx2"/>
                </a:solidFill>
                <a:effectLst>
                  <a:outerShdw blurRad="38100" dist="38100" dir="2700000" algn="tl">
                    <a:srgbClr val="000000"/>
                  </a:outerShdw>
                </a:effectLst>
                <a:latin typeface="Arial" pitchFamily="-111" charset="0"/>
                <a:ea typeface="+mj-ea"/>
                <a:cs typeface="+mj-cs"/>
              </a:rPr>
            </a:br>
            <a:r>
              <a:rPr lang="en-US" kern="0" dirty="0">
                <a:solidFill>
                  <a:schemeClr val="tx2"/>
                </a:solidFill>
                <a:effectLst>
                  <a:outerShdw blurRad="38100" dist="38100" dir="2700000" algn="tl">
                    <a:srgbClr val="000000"/>
                  </a:outerShdw>
                </a:effectLst>
                <a:latin typeface="Arial" pitchFamily="-111" charset="0"/>
                <a:ea typeface="+mj-ea"/>
                <a:cs typeface="+mj-cs"/>
              </a:rPr>
              <a:t>by Race and Ethnicity in the US</a:t>
            </a:r>
            <a:br>
              <a:rPr lang="en-US" kern="0" dirty="0">
                <a:solidFill>
                  <a:schemeClr val="tx2"/>
                </a:solidFill>
                <a:effectLst>
                  <a:outerShdw blurRad="38100" dist="38100" dir="2700000" algn="tl">
                    <a:srgbClr val="000000"/>
                  </a:outerShdw>
                </a:effectLst>
                <a:latin typeface="Arial" pitchFamily="-111" charset="0"/>
                <a:ea typeface="+mj-ea"/>
                <a:cs typeface="+mj-cs"/>
              </a:rPr>
            </a:br>
            <a:r>
              <a:rPr lang="en-US" kern="0" dirty="0">
                <a:solidFill>
                  <a:schemeClr val="tx2"/>
                </a:solidFill>
                <a:effectLst>
                  <a:outerShdw blurRad="38100" dist="38100" dir="2700000" algn="tl">
                    <a:srgbClr val="000000"/>
                  </a:outerShdw>
                </a:effectLst>
                <a:latin typeface="Arial" pitchFamily="-111" charset="0"/>
                <a:ea typeface="+mj-ea"/>
                <a:cs typeface="+mj-cs"/>
              </a:rPr>
              <a:t>1999-2003</a:t>
            </a:r>
            <a:endParaRPr lang="en-US" sz="3400" kern="0" dirty="0">
              <a:solidFill>
                <a:schemeClr val="tx2"/>
              </a:solidFill>
              <a:effectLst>
                <a:outerShdw blurRad="38100" dist="38100" dir="2700000" algn="tl">
                  <a:srgbClr val="000000"/>
                </a:outerShdw>
              </a:effectLst>
              <a:latin typeface="Arial" pitchFamily="-111" charset="0"/>
              <a:ea typeface="+mj-ea"/>
              <a:cs typeface="+mj-cs"/>
            </a:endParaRPr>
          </a:p>
        </p:txBody>
      </p:sp>
      <p:graphicFrame>
        <p:nvGraphicFramePr>
          <p:cNvPr id="28674" name="Object 2"/>
          <p:cNvGraphicFramePr>
            <a:graphicFrameLocks noChangeAspect="1"/>
          </p:cNvGraphicFramePr>
          <p:nvPr/>
        </p:nvGraphicFramePr>
        <p:xfrm>
          <a:off x="990600" y="2057400"/>
          <a:ext cx="7010400" cy="4230688"/>
        </p:xfrm>
        <a:graphic>
          <a:graphicData uri="http://schemas.openxmlformats.org/presentationml/2006/ole">
            <p:oleObj spid="_x0000_s48130" name="Chart" r:id="rId4" imgW="8229600" imgH="4559300" progId="MSGraph.Chart.8">
              <p:embed followColorScheme="full"/>
            </p:oleObj>
          </a:graphicData>
        </a:graphic>
      </p:graphicFrame>
      <p:sp>
        <p:nvSpPr>
          <p:cNvPr id="8" name="Oval 7"/>
          <p:cNvSpPr/>
          <p:nvPr/>
        </p:nvSpPr>
        <p:spPr bwMode="auto">
          <a:xfrm>
            <a:off x="2362200" y="1600200"/>
            <a:ext cx="1905000" cy="4953000"/>
          </a:xfrm>
          <a:prstGeom prst="ellipse">
            <a:avLst/>
          </a:prstGeom>
          <a:noFill/>
          <a:ln w="50800" cap="flat" cmpd="sng" algn="ctr">
            <a:solidFill>
              <a:srgbClr val="FF0000"/>
            </a:solidFill>
            <a:prstDash val="solid"/>
            <a:round/>
            <a:headEnd type="none" w="med" len="med"/>
            <a:tailEnd type="none" w="med" len="me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1600200"/>
            <a:ext cx="8229600" cy="5132173"/>
          </a:xfrm>
          <a:prstGeom prst="rect">
            <a:avLst/>
          </a:prstGeom>
          <a:noFill/>
          <a:ln w="9525">
            <a:noFill/>
            <a:miter lim="800000"/>
            <a:headEnd/>
            <a:tailEnd/>
          </a:ln>
        </p:spPr>
        <p:txBody>
          <a:bodyPr>
            <a:prstTxWarp prst="textNoShape">
              <a:avLst/>
            </a:prstTxWarp>
            <a:spAutoFit/>
          </a:bodyPr>
          <a:lstStyle/>
          <a:p>
            <a:pPr algn="l">
              <a:lnSpc>
                <a:spcPct val="115000"/>
              </a:lnSpc>
              <a:spcBef>
                <a:spcPct val="20000"/>
              </a:spcBef>
            </a:pPr>
            <a:r>
              <a:rPr lang="en-US" sz="2000" dirty="0">
                <a:solidFill>
                  <a:schemeClr val="tx1"/>
                </a:solidFill>
                <a:latin typeface="Arial" charset="0"/>
              </a:rPr>
              <a:t>All Sites			</a:t>
            </a:r>
            <a:r>
              <a:rPr lang="en-US" sz="2000" dirty="0" smtClean="0">
                <a:solidFill>
                  <a:schemeClr val="tx1"/>
                </a:solidFill>
                <a:latin typeface="Arial" charset="0"/>
              </a:rPr>
              <a:t>					68		57</a:t>
            </a:r>
            <a:r>
              <a:rPr lang="en-US" sz="2000" dirty="0">
                <a:solidFill>
                  <a:schemeClr val="tx1"/>
                </a:solidFill>
                <a:latin typeface="Arial" charset="0"/>
              </a:rPr>
              <a:t>	</a:t>
            </a:r>
            <a:r>
              <a:rPr lang="en-US" sz="2000" dirty="0" smtClean="0">
                <a:solidFill>
                  <a:schemeClr val="tx1"/>
                </a:solidFill>
                <a:latin typeface="Arial" charset="0"/>
              </a:rPr>
              <a:t> 	11</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Breast (female)		</a:t>
            </a:r>
            <a:r>
              <a:rPr lang="en-US" sz="2000" dirty="0" smtClean="0">
                <a:solidFill>
                  <a:schemeClr val="tx1"/>
                </a:solidFill>
                <a:latin typeface="Arial" charset="0"/>
              </a:rPr>
              <a:t>					90		77</a:t>
            </a:r>
            <a:r>
              <a:rPr lang="en-US" sz="2000" dirty="0">
                <a:solidFill>
                  <a:schemeClr val="tx1"/>
                </a:solidFill>
                <a:latin typeface="Arial" charset="0"/>
              </a:rPr>
              <a:t>	</a:t>
            </a:r>
            <a:r>
              <a:rPr lang="en-US" sz="2000" dirty="0" smtClean="0">
                <a:solidFill>
                  <a:schemeClr val="tx1"/>
                </a:solidFill>
                <a:latin typeface="Arial" charset="0"/>
              </a:rPr>
              <a:t> 	13</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Colon 				</a:t>
            </a:r>
            <a:r>
              <a:rPr lang="en-US" sz="2000" dirty="0" smtClean="0">
                <a:solidFill>
                  <a:schemeClr val="tx1"/>
                </a:solidFill>
                <a:latin typeface="Arial" charset="0"/>
              </a:rPr>
              <a:t>					66		54</a:t>
            </a:r>
            <a:r>
              <a:rPr lang="en-US" sz="2000" dirty="0">
                <a:solidFill>
                  <a:schemeClr val="tx1"/>
                </a:solidFill>
                <a:latin typeface="Arial" charset="0"/>
              </a:rPr>
              <a:t>	</a:t>
            </a:r>
            <a:r>
              <a:rPr lang="en-US" sz="2000" dirty="0" smtClean="0">
                <a:solidFill>
                  <a:schemeClr val="tx1"/>
                </a:solidFill>
                <a:latin typeface="Arial" charset="0"/>
              </a:rPr>
              <a:t> 	12</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Esophagus			</a:t>
            </a:r>
            <a:r>
              <a:rPr lang="en-US" sz="2000" dirty="0" smtClean="0">
                <a:solidFill>
                  <a:schemeClr val="tx1"/>
                </a:solidFill>
                <a:latin typeface="Arial" charset="0"/>
              </a:rPr>
              <a:t>					17		12</a:t>
            </a:r>
            <a:r>
              <a:rPr lang="en-US" sz="2000" dirty="0">
                <a:solidFill>
                  <a:schemeClr val="tx1"/>
                </a:solidFill>
                <a:latin typeface="Arial" charset="0"/>
              </a:rPr>
              <a:t>	  </a:t>
            </a:r>
            <a:r>
              <a:rPr lang="en-US" sz="2000" dirty="0" smtClean="0">
                <a:solidFill>
                  <a:schemeClr val="tx1"/>
                </a:solidFill>
                <a:latin typeface="Arial" charset="0"/>
              </a:rPr>
              <a:t> 	5</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Leukemia			</a:t>
            </a:r>
            <a:r>
              <a:rPr lang="en-US" sz="2000" dirty="0" smtClean="0">
                <a:solidFill>
                  <a:schemeClr val="tx1"/>
                </a:solidFill>
                <a:latin typeface="Arial" charset="0"/>
              </a:rPr>
              <a:t>					50		39</a:t>
            </a:r>
            <a:r>
              <a:rPr lang="en-US" sz="2000" dirty="0">
                <a:solidFill>
                  <a:schemeClr val="tx1"/>
                </a:solidFill>
                <a:latin typeface="Arial" charset="0"/>
              </a:rPr>
              <a:t>	</a:t>
            </a:r>
            <a:r>
              <a:rPr lang="en-US" sz="2000" dirty="0" smtClean="0">
                <a:solidFill>
                  <a:schemeClr val="tx1"/>
                </a:solidFill>
                <a:latin typeface="Arial" charset="0"/>
              </a:rPr>
              <a:t> 	11</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Non-Hodgkin lymphoma	</a:t>
            </a:r>
            <a:r>
              <a:rPr lang="en-US" sz="2000" dirty="0" smtClean="0">
                <a:solidFill>
                  <a:schemeClr val="tx1"/>
                </a:solidFill>
                <a:latin typeface="Arial" charset="0"/>
              </a:rPr>
              <a:t>				64		56</a:t>
            </a:r>
            <a:r>
              <a:rPr lang="en-US" sz="2000" dirty="0">
                <a:solidFill>
                  <a:schemeClr val="tx1"/>
                </a:solidFill>
                <a:latin typeface="Arial" charset="0"/>
              </a:rPr>
              <a:t>	  </a:t>
            </a:r>
            <a:r>
              <a:rPr lang="en-US" sz="2000" dirty="0" smtClean="0">
                <a:solidFill>
                  <a:schemeClr val="tx1"/>
                </a:solidFill>
                <a:latin typeface="Arial" charset="0"/>
              </a:rPr>
              <a:t> 	8</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Oral cavity			</a:t>
            </a:r>
            <a:r>
              <a:rPr lang="en-US" sz="2000" dirty="0" smtClean="0">
                <a:solidFill>
                  <a:schemeClr val="tx1"/>
                </a:solidFill>
                <a:latin typeface="Arial" charset="0"/>
              </a:rPr>
              <a:t>					62		40</a:t>
            </a:r>
            <a:r>
              <a:rPr lang="en-US" sz="2000" dirty="0">
                <a:solidFill>
                  <a:schemeClr val="tx1"/>
                </a:solidFill>
                <a:latin typeface="Arial" charset="0"/>
              </a:rPr>
              <a:t>	</a:t>
            </a:r>
            <a:r>
              <a:rPr lang="en-US" sz="2000" dirty="0" smtClean="0">
                <a:solidFill>
                  <a:schemeClr val="tx1"/>
                </a:solidFill>
                <a:latin typeface="Arial" charset="0"/>
              </a:rPr>
              <a:t> 	22</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Prostate			</a:t>
            </a:r>
            <a:r>
              <a:rPr lang="en-US" sz="2000" dirty="0" smtClean="0">
                <a:solidFill>
                  <a:schemeClr val="tx1"/>
                </a:solidFill>
                <a:latin typeface="Arial" charset="0"/>
              </a:rPr>
              <a:t>					100		98</a:t>
            </a:r>
            <a:r>
              <a:rPr lang="en-US" sz="2000" dirty="0">
                <a:solidFill>
                  <a:schemeClr val="tx1"/>
                </a:solidFill>
                <a:latin typeface="Arial" charset="0"/>
              </a:rPr>
              <a:t>	  </a:t>
            </a:r>
            <a:r>
              <a:rPr lang="en-US" sz="2000" dirty="0" smtClean="0">
                <a:solidFill>
                  <a:schemeClr val="tx1"/>
                </a:solidFill>
                <a:latin typeface="Arial" charset="0"/>
              </a:rPr>
              <a:t> 	2</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Rectum			</a:t>
            </a:r>
            <a:r>
              <a:rPr lang="en-US" sz="2000" dirty="0" smtClean="0">
                <a:solidFill>
                  <a:schemeClr val="tx1"/>
                </a:solidFill>
                <a:latin typeface="Arial" charset="0"/>
              </a:rPr>
              <a:t>						66		59</a:t>
            </a:r>
            <a:r>
              <a:rPr lang="en-US" sz="2000" dirty="0">
                <a:solidFill>
                  <a:schemeClr val="tx1"/>
                </a:solidFill>
                <a:latin typeface="Arial" charset="0"/>
              </a:rPr>
              <a:t>	  </a:t>
            </a:r>
            <a:r>
              <a:rPr lang="en-US" sz="2000" dirty="0" smtClean="0">
                <a:solidFill>
                  <a:schemeClr val="tx1"/>
                </a:solidFill>
                <a:latin typeface="Arial" charset="0"/>
              </a:rPr>
              <a:t> 	7</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Urinary bladder		</a:t>
            </a:r>
            <a:r>
              <a:rPr lang="en-US" sz="2000" dirty="0" smtClean="0">
                <a:solidFill>
                  <a:schemeClr val="tx1"/>
                </a:solidFill>
                <a:latin typeface="Arial" charset="0"/>
              </a:rPr>
              <a:t>					83		65</a:t>
            </a:r>
            <a:r>
              <a:rPr lang="en-US" sz="2000" dirty="0">
                <a:solidFill>
                  <a:schemeClr val="tx1"/>
                </a:solidFill>
                <a:latin typeface="Arial" charset="0"/>
              </a:rPr>
              <a:t>	</a:t>
            </a:r>
            <a:r>
              <a:rPr lang="en-US" sz="2000" dirty="0" smtClean="0">
                <a:solidFill>
                  <a:schemeClr val="tx1"/>
                </a:solidFill>
                <a:latin typeface="Arial" charset="0"/>
              </a:rPr>
              <a:t> 	18</a:t>
            </a:r>
            <a:endParaRPr lang="en-US" sz="2000" dirty="0">
              <a:solidFill>
                <a:schemeClr val="tx1"/>
              </a:solidFill>
              <a:latin typeface="Arial" charset="0"/>
            </a:endParaRPr>
          </a:p>
          <a:p>
            <a:pPr algn="l">
              <a:lnSpc>
                <a:spcPct val="115000"/>
              </a:lnSpc>
              <a:spcBef>
                <a:spcPct val="20000"/>
              </a:spcBef>
            </a:pPr>
            <a:r>
              <a:rPr lang="en-US" sz="2000" dirty="0">
                <a:solidFill>
                  <a:schemeClr val="tx1"/>
                </a:solidFill>
                <a:latin typeface="Arial" charset="0"/>
              </a:rPr>
              <a:t>Uterine cervix			</a:t>
            </a:r>
            <a:r>
              <a:rPr lang="en-US" sz="2000" dirty="0" smtClean="0">
                <a:solidFill>
                  <a:schemeClr val="tx1"/>
                </a:solidFill>
                <a:latin typeface="Arial" charset="0"/>
              </a:rPr>
              <a:t>				75		66</a:t>
            </a:r>
            <a:r>
              <a:rPr lang="en-US" sz="2000" dirty="0">
                <a:solidFill>
                  <a:schemeClr val="tx1"/>
                </a:solidFill>
                <a:latin typeface="Arial" charset="0"/>
              </a:rPr>
              <a:t>	 </a:t>
            </a:r>
            <a:r>
              <a:rPr lang="en-US" sz="2000" dirty="0" smtClean="0">
                <a:solidFill>
                  <a:schemeClr val="tx1"/>
                </a:solidFill>
                <a:latin typeface="Arial" charset="0"/>
              </a:rPr>
              <a:t> 	 </a:t>
            </a:r>
            <a:r>
              <a:rPr lang="en-US" sz="2000" dirty="0">
                <a:solidFill>
                  <a:schemeClr val="tx1"/>
                </a:solidFill>
                <a:latin typeface="Arial" charset="0"/>
              </a:rPr>
              <a:t>9</a:t>
            </a:r>
          </a:p>
          <a:p>
            <a:pPr algn="l">
              <a:lnSpc>
                <a:spcPct val="115000"/>
              </a:lnSpc>
              <a:spcBef>
                <a:spcPct val="20000"/>
              </a:spcBef>
            </a:pPr>
            <a:r>
              <a:rPr lang="en-US" sz="2000" dirty="0">
                <a:solidFill>
                  <a:schemeClr val="tx1"/>
                </a:solidFill>
                <a:latin typeface="Arial" charset="0"/>
              </a:rPr>
              <a:t>Uterine corpus			</a:t>
            </a:r>
            <a:r>
              <a:rPr lang="en-US" sz="2000" dirty="0" smtClean="0">
                <a:solidFill>
                  <a:schemeClr val="tx1"/>
                </a:solidFill>
                <a:latin typeface="Arial" charset="0"/>
              </a:rPr>
              <a:t>				86		61		 </a:t>
            </a:r>
            <a:r>
              <a:rPr lang="en-US" sz="2000" dirty="0">
                <a:solidFill>
                  <a:schemeClr val="tx1"/>
                </a:solidFill>
                <a:latin typeface="Arial" charset="0"/>
              </a:rPr>
              <a:t>25</a:t>
            </a:r>
          </a:p>
        </p:txBody>
      </p:sp>
      <p:sp>
        <p:nvSpPr>
          <p:cNvPr id="771075" name="Rectangle 3"/>
          <p:cNvSpPr>
            <a:spLocks noGrp="1" noRot="1" noChangeArrowheads="1"/>
          </p:cNvSpPr>
          <p:nvPr>
            <p:ph type="title"/>
          </p:nvPr>
        </p:nvSpPr>
        <p:spPr>
          <a:xfrm>
            <a:off x="0" y="152400"/>
            <a:ext cx="8686800" cy="1143000"/>
          </a:xfrm>
        </p:spPr>
        <p:txBody>
          <a:bodyPr/>
          <a:lstStyle/>
          <a:p>
            <a:pPr eaLnBrk="1" hangingPunct="1">
              <a:defRPr/>
            </a:pPr>
            <a:r>
              <a:rPr lang="en-US" sz="2400" dirty="0">
                <a:latin typeface="Arial" pitchFamily="-111" charset="0"/>
                <a:ea typeface="+mj-ea"/>
                <a:cs typeface="+mj-cs"/>
              </a:rPr>
              <a:t>Cancer Survival (%)</a:t>
            </a:r>
            <a:r>
              <a:rPr lang="en-US" sz="2400" dirty="0" smtClean="0">
                <a:latin typeface="Arial" pitchFamily="-111" charset="0"/>
                <a:ea typeface="+mj-ea"/>
                <a:cs typeface="+mj-cs"/>
              </a:rPr>
              <a:t> by </a:t>
            </a:r>
            <a:r>
              <a:rPr lang="en-US" sz="2400" dirty="0">
                <a:latin typeface="Arial" pitchFamily="-111" charset="0"/>
                <a:ea typeface="+mj-ea"/>
                <a:cs typeface="+mj-cs"/>
              </a:rPr>
              <a:t>Site and Race, 1996-2002</a:t>
            </a:r>
            <a:endParaRPr lang="en-US" sz="3200" dirty="0">
              <a:latin typeface="Arial" pitchFamily="-111" charset="0"/>
              <a:ea typeface="+mj-ea"/>
              <a:cs typeface="+mj-cs"/>
            </a:endParaRPr>
          </a:p>
        </p:txBody>
      </p:sp>
      <p:sp>
        <p:nvSpPr>
          <p:cNvPr id="771076" name="Line 4"/>
          <p:cNvSpPr>
            <a:spLocks noChangeShapeType="1"/>
          </p:cNvSpPr>
          <p:nvPr/>
        </p:nvSpPr>
        <p:spPr bwMode="auto">
          <a:xfrm>
            <a:off x="914400" y="1143000"/>
            <a:ext cx="7486650" cy="0"/>
          </a:xfrm>
          <a:prstGeom prst="line">
            <a:avLst/>
          </a:prstGeom>
          <a:noFill/>
          <a:ln w="28575">
            <a:solidFill>
              <a:schemeClr val="tx1"/>
            </a:solidFill>
            <a:round/>
            <a:headEnd/>
            <a:tailEn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
        <p:nvSpPr>
          <p:cNvPr id="30725" name="Text Box 6"/>
          <p:cNvSpPr txBox="1">
            <a:spLocks noChangeArrowheads="1"/>
          </p:cNvSpPr>
          <p:nvPr/>
        </p:nvSpPr>
        <p:spPr bwMode="auto">
          <a:xfrm>
            <a:off x="762000" y="1219200"/>
            <a:ext cx="762000" cy="366713"/>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800">
                <a:solidFill>
                  <a:schemeClr val="tx1"/>
                </a:solidFill>
                <a:latin typeface="Arial" charset="0"/>
              </a:rPr>
              <a:t>Site</a:t>
            </a:r>
          </a:p>
        </p:txBody>
      </p:sp>
      <p:sp>
        <p:nvSpPr>
          <p:cNvPr id="30726" name="Text Box 7"/>
          <p:cNvSpPr txBox="1">
            <a:spLocks noChangeArrowheads="1"/>
          </p:cNvSpPr>
          <p:nvPr/>
        </p:nvSpPr>
        <p:spPr bwMode="auto">
          <a:xfrm>
            <a:off x="4876800" y="1371600"/>
            <a:ext cx="990600" cy="304800"/>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400">
                <a:solidFill>
                  <a:schemeClr val="tx1"/>
                </a:solidFill>
                <a:latin typeface="Arial" charset="0"/>
              </a:rPr>
              <a:t>White</a:t>
            </a:r>
          </a:p>
        </p:txBody>
      </p:sp>
      <p:sp>
        <p:nvSpPr>
          <p:cNvPr id="30727" name="Text Box 8"/>
          <p:cNvSpPr txBox="1">
            <a:spLocks noChangeArrowheads="1"/>
          </p:cNvSpPr>
          <p:nvPr/>
        </p:nvSpPr>
        <p:spPr bwMode="auto">
          <a:xfrm>
            <a:off x="6096000" y="1066800"/>
            <a:ext cx="838200" cy="336550"/>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endParaRPr lang="en-US" sz="1600">
              <a:solidFill>
                <a:schemeClr val="tx1"/>
              </a:solidFill>
              <a:latin typeface="FrutigerBold" pitchFamily="2" charset="0"/>
            </a:endParaRPr>
          </a:p>
        </p:txBody>
      </p:sp>
      <p:sp>
        <p:nvSpPr>
          <p:cNvPr id="30728" name="Text Box 9"/>
          <p:cNvSpPr txBox="1">
            <a:spLocks noChangeArrowheads="1"/>
          </p:cNvSpPr>
          <p:nvPr/>
        </p:nvSpPr>
        <p:spPr bwMode="auto">
          <a:xfrm>
            <a:off x="6858000" y="1158875"/>
            <a:ext cx="1600200" cy="517525"/>
          </a:xfrm>
          <a:prstGeom prst="rect">
            <a:avLst/>
          </a:prstGeom>
          <a:noFill/>
          <a:ln w="9525">
            <a:noFill/>
            <a:miter lim="800000"/>
            <a:headEnd/>
            <a:tailEnd/>
          </a:ln>
        </p:spPr>
        <p:txBody>
          <a:bodyPr>
            <a:prstTxWarp prst="textNoShape">
              <a:avLst/>
            </a:prstTxWarp>
            <a:spAutoFit/>
          </a:bodyPr>
          <a:lstStyle/>
          <a:p>
            <a:pPr eaLnBrk="1" hangingPunct="1"/>
            <a:r>
              <a:rPr lang="en-US" sz="1400" dirty="0">
                <a:solidFill>
                  <a:schemeClr val="tx1"/>
                </a:solidFill>
                <a:latin typeface="Arial" charset="0"/>
              </a:rPr>
              <a:t>% </a:t>
            </a:r>
          </a:p>
          <a:p>
            <a:pPr eaLnBrk="1" hangingPunct="1"/>
            <a:r>
              <a:rPr lang="en-US" sz="1400" dirty="0">
                <a:solidFill>
                  <a:schemeClr val="tx1"/>
                </a:solidFill>
                <a:latin typeface="Arial" charset="0"/>
              </a:rPr>
              <a:t>Difference</a:t>
            </a:r>
          </a:p>
        </p:txBody>
      </p:sp>
      <p:sp>
        <p:nvSpPr>
          <p:cNvPr id="771082" name="Rectangle 10"/>
          <p:cNvSpPr>
            <a:spLocks noChangeArrowheads="1"/>
          </p:cNvSpPr>
          <p:nvPr/>
        </p:nvSpPr>
        <p:spPr bwMode="auto">
          <a:xfrm>
            <a:off x="381000" y="2057400"/>
            <a:ext cx="7391400" cy="457200"/>
          </a:xfrm>
          <a:prstGeom prst="rect">
            <a:avLst/>
          </a:prstGeom>
          <a:noFill/>
          <a:ln w="9525">
            <a:solidFill>
              <a:schemeClr val="hlink"/>
            </a:solidFill>
            <a:miter lim="800000"/>
            <a:headEnd/>
            <a:tailEnd/>
          </a:ln>
          <a:effectLst/>
        </p:spPr>
        <p:txBody>
          <a:bodyPr wrap="none" anchor="ctr">
            <a:prstTxWarp prst="textNoShape">
              <a:avLst/>
            </a:prstTxWarp>
          </a:bodyPr>
          <a:lstStyle/>
          <a:p>
            <a:pPr>
              <a:defRPr/>
            </a:pPr>
            <a:endParaRPr lang="en-US" dirty="0">
              <a:effectLst>
                <a:outerShdw blurRad="38100" dist="38100" dir="2700000" algn="tl">
                  <a:srgbClr val="000000">
                    <a:alpha val="43137"/>
                  </a:srgbClr>
                </a:outerShdw>
              </a:effectLst>
              <a:latin typeface="Garamond" pitchFamily="-111" charset="0"/>
            </a:endParaRPr>
          </a:p>
        </p:txBody>
      </p:sp>
      <p:sp>
        <p:nvSpPr>
          <p:cNvPr id="30730" name="Text Box 11"/>
          <p:cNvSpPr txBox="1">
            <a:spLocks noChangeArrowheads="1"/>
          </p:cNvSpPr>
          <p:nvPr/>
        </p:nvSpPr>
        <p:spPr bwMode="auto">
          <a:xfrm>
            <a:off x="5638800" y="1219200"/>
            <a:ext cx="914400" cy="304800"/>
          </a:xfrm>
          <a:prstGeom prst="rect">
            <a:avLst/>
          </a:prstGeom>
          <a:noFill/>
          <a:ln w="9525">
            <a:noFill/>
            <a:miter lim="800000"/>
            <a:headEnd/>
            <a:tailEnd/>
          </a:ln>
        </p:spPr>
        <p:txBody>
          <a:bodyPr>
            <a:prstTxWarp prst="textNoShape">
              <a:avLst/>
            </a:prstTxWarp>
            <a:spAutoFit/>
          </a:bodyPr>
          <a:lstStyle/>
          <a:p>
            <a:pPr algn="r" eaLnBrk="1" hangingPunct="1"/>
            <a:r>
              <a:rPr lang="en-US" sz="1400">
                <a:solidFill>
                  <a:schemeClr val="tx1"/>
                </a:solidFill>
                <a:latin typeface="Arial" charset="0"/>
              </a:rPr>
              <a:t>African</a:t>
            </a:r>
          </a:p>
        </p:txBody>
      </p:sp>
      <p:sp>
        <p:nvSpPr>
          <p:cNvPr id="30731" name="Text Box 12"/>
          <p:cNvSpPr txBox="1">
            <a:spLocks noChangeArrowheads="1"/>
          </p:cNvSpPr>
          <p:nvPr/>
        </p:nvSpPr>
        <p:spPr bwMode="auto">
          <a:xfrm>
            <a:off x="5486400" y="1371600"/>
            <a:ext cx="1219200" cy="304800"/>
          </a:xfrm>
          <a:prstGeom prst="rect">
            <a:avLst/>
          </a:prstGeom>
          <a:noFill/>
          <a:ln w="9525">
            <a:noFill/>
            <a:miter lim="800000"/>
            <a:headEnd/>
            <a:tailEnd/>
          </a:ln>
        </p:spPr>
        <p:txBody>
          <a:bodyPr>
            <a:prstTxWarp prst="textNoShape">
              <a:avLst/>
            </a:prstTxWarp>
            <a:spAutoFit/>
          </a:bodyPr>
          <a:lstStyle/>
          <a:p>
            <a:pPr algn="r" eaLnBrk="1" hangingPunct="1">
              <a:spcBef>
                <a:spcPct val="50000"/>
              </a:spcBef>
            </a:pPr>
            <a:r>
              <a:rPr lang="en-US" sz="1400" dirty="0">
                <a:solidFill>
                  <a:schemeClr val="tx1"/>
                </a:solidFill>
                <a:latin typeface="Arial" charset="0"/>
              </a:rPr>
              <a:t>American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13</TotalTime>
  <Words>1245</Words>
  <Application>Microsoft Macintosh PowerPoint</Application>
  <PresentationFormat>On-screen Show (4:3)</PresentationFormat>
  <Paragraphs>131</Paragraphs>
  <Slides>15</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Tradition</vt:lpstr>
      <vt:lpstr>Microsoft Graph Chart</vt:lpstr>
      <vt:lpstr>Slide 1</vt:lpstr>
      <vt:lpstr>Breast Cancer  Screening, Risk Factors &amp; Risk Reduction</vt:lpstr>
      <vt:lpstr>Overview</vt:lpstr>
      <vt:lpstr>What is cancer?</vt:lpstr>
      <vt:lpstr>Where does cancer come from?</vt:lpstr>
      <vt:lpstr>US Mortality, 2009</vt:lpstr>
      <vt:lpstr>2009 Estimated US Cancer Deaths*</vt:lpstr>
      <vt:lpstr>Slide 8</vt:lpstr>
      <vt:lpstr>Cancer Survival (%) by Site and Race, 1996-2002</vt:lpstr>
      <vt:lpstr>2009 Breast Cancer Statistics American Cancer Society</vt:lpstr>
      <vt:lpstr>The General Public’s Statistics</vt:lpstr>
      <vt:lpstr>Our Statistics!</vt:lpstr>
      <vt:lpstr>Our Statistics!</vt:lpstr>
      <vt:lpstr>Lifetime Risk…..One In Eight</vt:lpstr>
      <vt:lpstr>Slide 15</vt:lpstr>
    </vt:vector>
  </TitlesOfParts>
  <Company>RMS medical illustrations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robina smith</dc:creator>
  <cp:lastModifiedBy>robina smith</cp:lastModifiedBy>
  <cp:revision>3</cp:revision>
  <dcterms:created xsi:type="dcterms:W3CDTF">2011-04-02T23:59:16Z</dcterms:created>
  <dcterms:modified xsi:type="dcterms:W3CDTF">2011-04-03T00:12:50Z</dcterms:modified>
</cp:coreProperties>
</file>