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4" d="100"/>
          <a:sy n="114" d="100"/>
        </p:scale>
        <p:origin x="-1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7F00-790E-1445-A4E8-2CC53B84C1F0}" type="datetimeFigureOut">
              <a:rPr lang="en-US" smtClean="0"/>
              <a:t>4/2/11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3E56D-6523-3B4B-B69B-E5FC0F7C0C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EF590-45A9-AD48-832D-80D83D91A1AC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A489B-AF71-BF4D-97EF-9A04A157821F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A912A9C5-B0FB-324B-9A9D-A909DDC321AF}" type="datetimeFigureOut">
              <a:rPr lang="en-US" smtClean="0"/>
              <a:t>4/2/11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A9C5-B0FB-324B-9A9D-A909DDC321AF}" type="datetimeFigureOut">
              <a:rPr lang="en-US" smtClean="0"/>
              <a:t>4/2/11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7EE6-D752-604F-8618-B3097A2EF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A9C5-B0FB-324B-9A9D-A909DDC321AF}" type="datetimeFigureOut">
              <a:rPr lang="en-US" smtClean="0"/>
              <a:t>4/2/11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7EE6-D752-604F-8618-B3097A2EF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A9C5-B0FB-324B-9A9D-A909DDC321AF}" type="datetimeFigureOut">
              <a:rPr lang="en-US" smtClean="0"/>
              <a:t>4/2/11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7EE6-D752-604F-8618-B3097A2EF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A9C5-B0FB-324B-9A9D-A909DDC321AF}" type="datetimeFigureOut">
              <a:rPr lang="en-US" smtClean="0"/>
              <a:t>4/2/11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7EE6-D752-604F-8618-B3097A2EF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A9C5-B0FB-324B-9A9D-A909DDC321AF}" type="datetimeFigureOut">
              <a:rPr lang="en-US" smtClean="0"/>
              <a:t>4/2/11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7EE6-D752-604F-8618-B3097A2EF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A9C5-B0FB-324B-9A9D-A909DDC321AF}" type="datetimeFigureOut">
              <a:rPr lang="en-US" smtClean="0"/>
              <a:t>4/2/11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7EE6-D752-604F-8618-B3097A2EF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A9C5-B0FB-324B-9A9D-A909DDC321AF}" type="datetimeFigureOut">
              <a:rPr lang="en-US" smtClean="0"/>
              <a:t>4/2/11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7EE6-D752-604F-8618-B3097A2EF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A9C5-B0FB-324B-9A9D-A909DDC321AF}" type="datetimeFigureOut">
              <a:rPr lang="en-US" smtClean="0"/>
              <a:t>4/2/11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7EE6-D752-604F-8618-B3097A2EF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A9C5-B0FB-324B-9A9D-A909DDC321AF}" type="datetimeFigureOut">
              <a:rPr lang="en-US" smtClean="0"/>
              <a:t>4/2/11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7EE6-D752-604F-8618-B3097A2EF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A9C5-B0FB-324B-9A9D-A909DDC321AF}" type="datetimeFigureOut">
              <a:rPr lang="en-US" smtClean="0"/>
              <a:t>4/2/11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7EE6-D752-604F-8618-B3097A2EF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A9C5-B0FB-324B-9A9D-A909DDC321AF}" type="datetimeFigureOut">
              <a:rPr lang="en-US" smtClean="0"/>
              <a:t>4/2/11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7EE6-D752-604F-8618-B3097A2EF4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12A9C5-B0FB-324B-9A9D-A909DDC321AF}" type="datetimeFigureOut">
              <a:rPr lang="en-US" smtClean="0"/>
              <a:t>4/2/11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867EE6-D752-604F-8618-B3097A2EF4F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algn="ctr">
              <a:buFont typeface="Wingdings" pitchFamily="-106" charset="2"/>
              <a:buNone/>
              <a:defRPr/>
            </a:pPr>
            <a:r>
              <a:rPr lang="en-US" sz="4800" b="1" dirty="0" smtClean="0">
                <a:solidFill>
                  <a:srgbClr val="000000"/>
                </a:solidFill>
              </a:rPr>
              <a:t>What would you think if I told you that YOU could prevent YOURSELF from dying from Breast Cancer?</a:t>
            </a:r>
            <a:endParaRPr lang="en-US" sz="4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Genetic Counseling &amp;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54563"/>
          </a:xfrm>
        </p:spPr>
        <p:txBody>
          <a:bodyPr>
            <a:normAutofit fontScale="92500"/>
          </a:bodyPr>
          <a:lstStyle/>
          <a:p>
            <a:pPr>
              <a:buFont typeface="Wingdings" pitchFamily="-109" charset="2"/>
              <a:buChar char="n"/>
              <a:defRPr/>
            </a:pPr>
            <a:r>
              <a:rPr lang="en-US" b="1" dirty="0" smtClean="0"/>
              <a:t>The Clues</a:t>
            </a:r>
          </a:p>
          <a:p>
            <a:pPr>
              <a:buFont typeface="Wingdings" pitchFamily="-109" charset="2"/>
              <a:buChar char="n"/>
              <a:defRPr/>
            </a:pPr>
            <a:endParaRPr lang="en-US" b="1" dirty="0" smtClean="0"/>
          </a:p>
          <a:p>
            <a:pPr>
              <a:buFont typeface="Wingdings" pitchFamily="-109" charset="2"/>
              <a:buChar char="n"/>
              <a:defRPr/>
            </a:pPr>
            <a:r>
              <a:rPr lang="en-US" b="1" dirty="0" smtClean="0"/>
              <a:t>Cancer in multiple generations</a:t>
            </a:r>
          </a:p>
          <a:p>
            <a:pPr>
              <a:buFont typeface="Wingdings" pitchFamily="-109" charset="2"/>
              <a:buChar char="n"/>
              <a:defRPr/>
            </a:pPr>
            <a:r>
              <a:rPr lang="en-US" b="1" dirty="0" smtClean="0"/>
              <a:t>&gt;2 people with cancer in 1 generation</a:t>
            </a:r>
          </a:p>
          <a:p>
            <a:pPr>
              <a:buFont typeface="Wingdings" pitchFamily="-109" charset="2"/>
              <a:buChar char="n"/>
              <a:defRPr/>
            </a:pPr>
            <a:r>
              <a:rPr lang="en-US" b="1" dirty="0" smtClean="0"/>
              <a:t>Earlier tan average age of diagnosis (&lt;50)</a:t>
            </a:r>
          </a:p>
          <a:p>
            <a:pPr>
              <a:buFont typeface="Wingdings" pitchFamily="-109" charset="2"/>
              <a:buChar char="n"/>
              <a:defRPr/>
            </a:pPr>
            <a:r>
              <a:rPr lang="en-US" b="1" dirty="0" smtClean="0"/>
              <a:t>Individual &gt; 1 cancer</a:t>
            </a:r>
          </a:p>
          <a:p>
            <a:pPr>
              <a:buFont typeface="Wingdings" pitchFamily="-109" charset="2"/>
              <a:buChar char="n"/>
              <a:defRPr/>
            </a:pPr>
            <a:r>
              <a:rPr lang="en-US" b="1" dirty="0" smtClean="0"/>
              <a:t>Cancers that run together (breast and ovarian)</a:t>
            </a:r>
          </a:p>
          <a:p>
            <a:pPr>
              <a:buFont typeface="Wingdings" pitchFamily="-109" charset="2"/>
              <a:buChar char="n"/>
              <a:defRPr/>
            </a:pPr>
            <a:r>
              <a:rPr lang="en-US" b="1" dirty="0" smtClean="0"/>
              <a:t>Male breast cancer</a:t>
            </a:r>
            <a:endParaRPr lang="en-US" b="1" dirty="0"/>
          </a:p>
        </p:txBody>
      </p:sp>
      <p:pic>
        <p:nvPicPr>
          <p:cNvPr id="50180" name="Picture 5" descr="Breast%20Cancer%20for%20Primary%20Care%20Doc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371600"/>
            <a:ext cx="1936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Hereditary Breast Cancers</a:t>
            </a:r>
            <a:br>
              <a:rPr lang="en-US" dirty="0" smtClean="0"/>
            </a:br>
            <a:r>
              <a:rPr lang="en-US" dirty="0" smtClean="0"/>
              <a:t>BRCA 1 and BRCA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0" y="1905000"/>
            <a:ext cx="7175500" cy="33528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2400"/>
              </a:spcAft>
              <a:buFont typeface="Wingdings" pitchFamily="-109" charset="2"/>
              <a:buChar char="n"/>
              <a:defRPr/>
            </a:pPr>
            <a:r>
              <a:rPr lang="en-US" b="1" dirty="0" smtClean="0">
                <a:solidFill>
                  <a:srgbClr val="E562FF"/>
                </a:solidFill>
              </a:rPr>
              <a:t>Breast cancer </a:t>
            </a:r>
            <a:r>
              <a:rPr lang="en-US" b="1" dirty="0" smtClean="0"/>
              <a:t>– 50-85% lifetime risk</a:t>
            </a:r>
          </a:p>
          <a:p>
            <a:pPr>
              <a:spcAft>
                <a:spcPts val="2400"/>
              </a:spcAft>
              <a:buFont typeface="Wingdings" pitchFamily="-109" charset="2"/>
              <a:buChar char="n"/>
              <a:defRPr/>
            </a:pPr>
            <a:r>
              <a:rPr lang="en-US" b="1" dirty="0" smtClean="0">
                <a:solidFill>
                  <a:srgbClr val="FF6600"/>
                </a:solidFill>
              </a:rPr>
              <a:t>Second breast cancer </a:t>
            </a:r>
            <a:r>
              <a:rPr lang="en-US" b="1" dirty="0" smtClean="0"/>
              <a:t>– 40-60% lifetime risk</a:t>
            </a:r>
          </a:p>
          <a:p>
            <a:pPr>
              <a:spcAft>
                <a:spcPts val="2400"/>
              </a:spcAft>
              <a:buFont typeface="Wingdings" pitchFamily="-109" charset="2"/>
              <a:buChar char="n"/>
              <a:defRPr/>
            </a:pPr>
            <a:r>
              <a:rPr lang="en-US" b="1" dirty="0" smtClean="0">
                <a:solidFill>
                  <a:srgbClr val="5DEDFF"/>
                </a:solidFill>
              </a:rPr>
              <a:t>Ovarian cancer </a:t>
            </a:r>
            <a:r>
              <a:rPr lang="en-US" b="1" dirty="0" smtClean="0"/>
              <a:t>– 15-45% lifetime risk</a:t>
            </a:r>
          </a:p>
          <a:p>
            <a:pPr>
              <a:spcAft>
                <a:spcPts val="2400"/>
              </a:spcAft>
              <a:buFont typeface="Wingdings" pitchFamily="-109" charset="2"/>
              <a:buChar char="n"/>
              <a:defRPr/>
            </a:pPr>
            <a:r>
              <a:rPr lang="en-US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6% risk for Male breast cancer </a:t>
            </a:r>
            <a:r>
              <a:rPr lang="en-US" b="1" dirty="0" smtClean="0"/>
              <a:t>(BRCA2) (increased risk for Prostate, Pancreas, Melanoma)</a:t>
            </a:r>
            <a:endParaRPr lang="en-US" b="1" dirty="0"/>
          </a:p>
        </p:txBody>
      </p:sp>
      <p:pic>
        <p:nvPicPr>
          <p:cNvPr id="51204" name="Picture 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57200" y="1752600"/>
            <a:ext cx="1598613" cy="4619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05" name="Line 9"/>
          <p:cNvSpPr>
            <a:spLocks noChangeShapeType="1"/>
          </p:cNvSpPr>
          <p:nvPr/>
        </p:nvSpPr>
        <p:spPr bwMode="auto">
          <a:xfrm flipH="1">
            <a:off x="1049338" y="2438400"/>
            <a:ext cx="1389062" cy="557213"/>
          </a:xfrm>
          <a:prstGeom prst="line">
            <a:avLst/>
          </a:prstGeom>
          <a:noFill/>
          <a:ln w="25400">
            <a:solidFill>
              <a:srgbClr val="00FCBA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6" name="Line 10"/>
          <p:cNvSpPr>
            <a:spLocks noChangeShapeType="1"/>
          </p:cNvSpPr>
          <p:nvPr/>
        </p:nvSpPr>
        <p:spPr bwMode="auto">
          <a:xfrm flipH="1" flipV="1">
            <a:off x="1614488" y="3206750"/>
            <a:ext cx="823912" cy="222250"/>
          </a:xfrm>
          <a:prstGeom prst="line">
            <a:avLst/>
          </a:prstGeom>
          <a:noFill/>
          <a:ln w="25400">
            <a:solidFill>
              <a:srgbClr val="00FCBA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7" name="Line 11"/>
          <p:cNvSpPr>
            <a:spLocks noChangeShapeType="1"/>
          </p:cNvSpPr>
          <p:nvPr/>
        </p:nvSpPr>
        <p:spPr bwMode="auto">
          <a:xfrm flipH="1" flipV="1">
            <a:off x="1658938" y="3992563"/>
            <a:ext cx="488950" cy="585787"/>
          </a:xfrm>
          <a:prstGeom prst="line">
            <a:avLst/>
          </a:prstGeom>
          <a:noFill/>
          <a:ln w="25400">
            <a:solidFill>
              <a:srgbClr val="00FCBA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Environmental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715000"/>
            <a:ext cx="1600200" cy="533400"/>
          </a:xfrm>
        </p:spPr>
        <p:txBody>
          <a:bodyPr>
            <a:normAutofit/>
          </a:bodyPr>
          <a:lstStyle/>
          <a:p>
            <a:pPr>
              <a:buFont typeface="Wingdings" pitchFamily="-109" charset="2"/>
              <a:buNone/>
              <a:defRPr/>
            </a:pPr>
            <a:r>
              <a:rPr lang="en-US" dirty="0" smtClean="0"/>
              <a:t>Smoking</a:t>
            </a:r>
            <a:endParaRPr lang="en-US" dirty="0"/>
          </a:p>
        </p:txBody>
      </p:sp>
      <p:pic>
        <p:nvPicPr>
          <p:cNvPr id="52228" name="Picture 4" descr="Breast%20Cancer%20for%20Primary%20Care%20Doc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667000"/>
            <a:ext cx="211455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Breast%20Cancer%20for%20Primary%20Care%20Docs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600200"/>
            <a:ext cx="26130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352800" y="57150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9" charset="2"/>
              <a:buNone/>
              <a:defRPr/>
            </a:pPr>
            <a:r>
              <a:rPr lang="en-US" sz="32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MMG are safe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553200" y="5715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9" charset="2"/>
              <a:buNone/>
              <a:defRPr/>
            </a:pPr>
            <a:r>
              <a:rPr lang="en-US" sz="32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Pesticides</a:t>
            </a:r>
          </a:p>
        </p:txBody>
      </p:sp>
      <p:pic>
        <p:nvPicPr>
          <p:cNvPr id="52232" name="Picture 9" descr="black woman smoki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" y="3048000"/>
            <a:ext cx="2752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These are not Risk Factors</a:t>
            </a:r>
            <a:endParaRPr lang="en-US" dirty="0"/>
          </a:p>
        </p:txBody>
      </p:sp>
      <p:pic>
        <p:nvPicPr>
          <p:cNvPr id="53251" name="Content Placeholder 3" descr="Breast%20Cancer%20for%20Primary%20Care%20Docs.tif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219200"/>
            <a:ext cx="1828800" cy="2374900"/>
          </a:xfrm>
        </p:spPr>
      </p:pic>
      <p:pic>
        <p:nvPicPr>
          <p:cNvPr id="53252" name="Picture 5" descr="Breast%20Cancer%20for%20Primary%20Care%20Docs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219200"/>
            <a:ext cx="18288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 descr="Breast%20Cancer%20for%20Primary%20Care%20Docs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191000"/>
            <a:ext cx="2466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7" descr="Breast%20Cancer%20for%20Primary%20Care%20Docs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4425" y="4191000"/>
            <a:ext cx="20574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8" descr="Breast%20Cancer%20for%20Primary%20Care%20Docs.tif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4179888"/>
            <a:ext cx="16827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90600" y="35052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9" charset="2"/>
              <a:buNone/>
              <a:defRPr/>
            </a:pPr>
            <a:r>
              <a:rPr lang="en-US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Implants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57600" y="35814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9" charset="2"/>
              <a:buNone/>
              <a:defRPr/>
            </a:pPr>
            <a:r>
              <a:rPr lang="en-US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Underwire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324600" y="3581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9" charset="2"/>
              <a:buNone/>
              <a:defRPr/>
            </a:pPr>
            <a:r>
              <a:rPr lang="en-US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Acrylamides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14400" y="60960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9" charset="2"/>
              <a:buNone/>
              <a:defRPr/>
            </a:pPr>
            <a:r>
              <a:rPr lang="en-US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Abortion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505200" y="61722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9" charset="2"/>
              <a:buNone/>
              <a:defRPr/>
            </a:pPr>
            <a:r>
              <a:rPr lang="en-US" sz="2000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Electromagnetic XRT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400800" y="60960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9" charset="2"/>
              <a:buNone/>
              <a:defRPr/>
            </a:pPr>
            <a:r>
              <a:rPr lang="en-US" b="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Deodorant</a:t>
            </a:r>
          </a:p>
        </p:txBody>
      </p:sp>
      <p:pic>
        <p:nvPicPr>
          <p:cNvPr id="53262" name="Picture 15" descr="bra_ladies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1219200"/>
            <a:ext cx="2759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775075"/>
            <a:ext cx="20605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dense mmg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755650"/>
            <a:ext cx="20574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-1524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ea typeface="+mj-ea"/>
                <a:cs typeface="+mj-cs"/>
              </a:rPr>
              <a:t>Personal Risk Factors</a:t>
            </a:r>
            <a:endParaRPr lang="en-US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638800" cy="38100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2400"/>
              </a:spcAft>
              <a:buFont typeface="Wingdings" pitchFamily="-109" charset="2"/>
              <a:buChar char="n"/>
              <a:defRPr/>
            </a:pPr>
            <a:r>
              <a:rPr lang="en-US" b="1" dirty="0" smtClean="0"/>
              <a:t>Dense breast tissue</a:t>
            </a:r>
          </a:p>
          <a:p>
            <a:pPr lvl="1">
              <a:spcAft>
                <a:spcPts val="2400"/>
              </a:spcAft>
              <a:buFont typeface="Wingdings" pitchFamily="-109" charset="2"/>
              <a:buChar char="n"/>
              <a:defRPr/>
            </a:pPr>
            <a:r>
              <a:rPr lang="en-US" b="1" dirty="0" smtClean="0"/>
              <a:t>Increases risk &gt;80%</a:t>
            </a:r>
          </a:p>
          <a:p>
            <a:pPr>
              <a:spcAft>
                <a:spcPts val="2400"/>
              </a:spcAft>
              <a:buFont typeface="Wingdings" pitchFamily="-109" charset="2"/>
              <a:buChar char="n"/>
              <a:defRPr/>
            </a:pPr>
            <a:r>
              <a:rPr lang="en-US" b="1" dirty="0" smtClean="0"/>
              <a:t>Previous breast biopsies with benign breast disease such as</a:t>
            </a:r>
          </a:p>
          <a:p>
            <a:pPr lvl="1">
              <a:spcAft>
                <a:spcPts val="2400"/>
              </a:spcAft>
              <a:buFont typeface="Wingdings" pitchFamily="-109" charset="2"/>
              <a:buChar char="n"/>
              <a:defRPr/>
            </a:pPr>
            <a:r>
              <a:rPr lang="en-US" b="1" dirty="0" smtClean="0"/>
              <a:t>LCIS ( X 5-11 )</a:t>
            </a:r>
          </a:p>
          <a:p>
            <a:pPr lvl="1">
              <a:spcAft>
                <a:spcPts val="2400"/>
              </a:spcAft>
              <a:buFont typeface="Wingdings" pitchFamily="-109" charset="2"/>
              <a:buChar char="n"/>
              <a:defRPr/>
            </a:pPr>
            <a:r>
              <a:rPr lang="en-US" b="1" dirty="0" smtClean="0"/>
              <a:t>ADH ( X 4 )</a:t>
            </a:r>
          </a:p>
          <a:p>
            <a:pPr lvl="1">
              <a:spcAft>
                <a:spcPts val="2400"/>
              </a:spcAft>
              <a:buFont typeface="Wingdings" pitchFamily="-109" charset="2"/>
              <a:buChar char="n"/>
              <a:defRPr/>
            </a:pPr>
            <a:r>
              <a:rPr lang="en-US" b="1" dirty="0" smtClean="0"/>
              <a:t>ALH ( X 4-5 )</a:t>
            </a: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6248400" y="3159125"/>
            <a:ext cx="42973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1" charset="0"/>
              </a:rPr>
              <a:t>Dense Breast</a:t>
            </a: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1" charset="0"/>
              </a:rPr>
              <a:t>Glandular &amp; Stroma &gt;&gt; Fat</a:t>
            </a:r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6324600" y="6213475"/>
            <a:ext cx="1941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1" charset="0"/>
              </a:rPr>
              <a:t>Fatty Breast</a:t>
            </a:r>
          </a:p>
          <a:p>
            <a:pPr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1" charset="0"/>
              </a:rPr>
              <a:t>Fat &gt;&gt; Glandular &amp; Stoma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CEDAFF"/>
                </a:solidFill>
              </a:rPr>
              <a:t>Environmental Risk Factors: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Lifestyle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Font typeface="Wingdings" pitchFamily="-106" charset="2"/>
              <a:buChar char="n"/>
              <a:defRPr/>
            </a:pPr>
            <a:r>
              <a:rPr lang="en-US" b="1" dirty="0" smtClean="0"/>
              <a:t>5 A Day</a:t>
            </a:r>
          </a:p>
          <a:p>
            <a:pPr lvl="1">
              <a:buFont typeface="Wingdings" pitchFamily="-106" charset="2"/>
              <a:buChar char="n"/>
              <a:defRPr/>
            </a:pPr>
            <a:r>
              <a:rPr lang="en-US" b="1" dirty="0" smtClean="0"/>
              <a:t>Eating 5 Fruits and Vegetables a day decreases risk by 36%</a:t>
            </a:r>
            <a:endParaRPr lang="en-US" b="1" dirty="0"/>
          </a:p>
        </p:txBody>
      </p:sp>
      <p:pic>
        <p:nvPicPr>
          <p:cNvPr id="5632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124200"/>
            <a:ext cx="39830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242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Box 5"/>
          <p:cNvSpPr txBox="1">
            <a:spLocks noChangeArrowheads="1"/>
          </p:cNvSpPr>
          <p:nvPr/>
        </p:nvSpPr>
        <p:spPr bwMode="auto">
          <a:xfrm>
            <a:off x="457200" y="6096000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Especially Cruciferous vegetables: arugula, broccoli, cabbage, cauliflower,</a:t>
            </a:r>
          </a:p>
          <a:p>
            <a:r>
              <a:rPr lang="en-US" sz="1600"/>
              <a:t>Brussel sprouts, turnip/mustard greens, bok choy, Rutabaga, Napa, Kale, etc.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Environmental Risk Factors: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Lifestyle Choices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410200"/>
            <a:ext cx="8229600" cy="1447800"/>
          </a:xfrm>
        </p:spPr>
        <p:txBody>
          <a:bodyPr/>
          <a:lstStyle/>
          <a:p>
            <a:pPr>
              <a:buFont typeface="Wingdings" pitchFamily="-106" charset="2"/>
              <a:buChar char="n"/>
              <a:defRPr/>
            </a:pPr>
            <a:r>
              <a:rPr lang="en-US" sz="2400" b="1" dirty="0" smtClean="0"/>
              <a:t>Exercising 1-1/4 to 2-1/2 hours/week Decreases risk by 18% </a:t>
            </a:r>
          </a:p>
          <a:p>
            <a:pPr>
              <a:buFont typeface="Wingdings" pitchFamily="-106" charset="2"/>
              <a:buChar char="n"/>
              <a:defRPr/>
            </a:pPr>
            <a:r>
              <a:rPr lang="en-US" sz="2400" b="1" dirty="0" smtClean="0"/>
              <a:t>&gt; 4 hours/week decreases risk by 40%</a:t>
            </a:r>
            <a:endParaRPr lang="en-US" sz="2400" b="1" dirty="0"/>
          </a:p>
        </p:txBody>
      </p:sp>
      <p:pic>
        <p:nvPicPr>
          <p:cNvPr id="57348" name="Picture 4" descr="600-01109726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24399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6" descr="p_250299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600200"/>
            <a:ext cx="28860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7" descr="Black Woman Working Out 1 (w350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971800"/>
            <a:ext cx="33528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answer is…..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315200" cy="838200"/>
          </a:xfrm>
        </p:spPr>
        <p:txBody>
          <a:bodyPr>
            <a:normAutofit/>
          </a:bodyPr>
          <a:lstStyle/>
          <a:p>
            <a:pPr>
              <a:buFont typeface="Wingdings" pitchFamily="-106" charset="2"/>
              <a:buNone/>
              <a:defRPr/>
            </a:pPr>
            <a:r>
              <a:rPr lang="en-US" sz="4400" b="1" dirty="0" smtClean="0">
                <a:solidFill>
                  <a:srgbClr val="FFFF00"/>
                </a:solidFill>
              </a:rPr>
              <a:t>CANCER SCREENING!!!!!!!!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dirty="0" smtClean="0"/>
              <a:t>Specific Breast Cancer Risk Factors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-106" charset="2"/>
              <a:buChar char="n"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Specific Breast Cancer </a:t>
            </a:r>
            <a:br>
              <a:rPr lang="en-US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Risk Factors</a:t>
            </a:r>
            <a:endParaRPr lang="en-US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5334000" cy="762000"/>
          </a:xfrm>
        </p:spPr>
        <p:txBody>
          <a:bodyPr>
            <a:normAutofit/>
          </a:bodyPr>
          <a:lstStyle/>
          <a:p>
            <a:pPr>
              <a:buFont typeface="Wingdings" pitchFamily="-109" charset="2"/>
              <a:buChar char="n"/>
              <a:defRPr/>
            </a:pPr>
            <a:r>
              <a:rPr lang="en-US" dirty="0" smtClean="0"/>
              <a:t>Estrogen-Related Risk Factors</a:t>
            </a:r>
            <a:endParaRPr lang="en-US" dirty="0"/>
          </a:p>
        </p:txBody>
      </p:sp>
      <p:pic>
        <p:nvPicPr>
          <p:cNvPr id="43012" name="Picture 3" descr="Breast%20Cancer%20for%20Primary%20Care%20Docs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438400"/>
            <a:ext cx="320040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66800" y="63246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19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100x More Common in Women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257800" y="63246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19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Risk Increases with Age</a:t>
            </a:r>
          </a:p>
        </p:txBody>
      </p:sp>
      <p:pic>
        <p:nvPicPr>
          <p:cNvPr id="43015" name="Picture 7" descr="Elderly black woman_L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438400"/>
            <a:ext cx="3238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Estrogen-Related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562600"/>
            <a:ext cx="2971800" cy="9144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-109" charset="2"/>
              <a:buNone/>
              <a:defRPr/>
            </a:pPr>
            <a:r>
              <a:rPr lang="en-US" sz="2000" b="1" dirty="0" smtClean="0"/>
              <a:t>Age of Menarche &lt;12</a:t>
            </a:r>
          </a:p>
          <a:p>
            <a:pPr algn="ctr">
              <a:buFont typeface="Wingdings" pitchFamily="-109" charset="2"/>
              <a:buNone/>
              <a:defRPr/>
            </a:pPr>
            <a:r>
              <a:rPr lang="en-US" sz="2000" b="1" dirty="0" smtClean="0"/>
              <a:t>Increases the risk by 30%</a:t>
            </a:r>
            <a:endParaRPr lang="en-US" sz="2000" b="1" dirty="0"/>
          </a:p>
        </p:txBody>
      </p:sp>
      <p:pic>
        <p:nvPicPr>
          <p:cNvPr id="45060" name="Picture 4" descr="Breast%20Cancer%20for%20Primary%20Care%20Doc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133600"/>
            <a:ext cx="26797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Breast%20Cancer%20for%20Primary%20Care%20Docs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743200"/>
            <a:ext cx="2676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24200" y="55626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9" charset="2"/>
              <a:buNone/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Age of Menopause &gt;55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9" charset="2"/>
              <a:buNone/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Increases the risk by 50%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72200" y="55626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9" charset="2"/>
              <a:buNone/>
              <a:defRPr/>
            </a:pPr>
            <a:r>
              <a:rPr lang="en-US" sz="1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No children or 1</a:t>
            </a:r>
            <a:r>
              <a:rPr lang="en-US" sz="1800" kern="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st</a:t>
            </a:r>
            <a:r>
              <a:rPr lang="en-US" sz="1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 PGY &gt;30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9" charset="2"/>
              <a:buNone/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Increases the risk by 30%</a:t>
            </a:r>
          </a:p>
        </p:txBody>
      </p:sp>
      <p:pic>
        <p:nvPicPr>
          <p:cNvPr id="45064" name="Picture 8" descr="400px-Dress_(Klashorst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905000"/>
            <a:ext cx="228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Estrogen-Related Risk Factors</a:t>
            </a:r>
            <a:endParaRPr lang="en-US" dirty="0"/>
          </a:p>
        </p:txBody>
      </p:sp>
      <p:pic>
        <p:nvPicPr>
          <p:cNvPr id="46083" name="Content Placeholder 3" descr="Breast%20Cancer%20for%20Primary%20Care%20Docs.tif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00450" y="2514600"/>
            <a:ext cx="2114550" cy="2268538"/>
          </a:xfrm>
        </p:spPr>
      </p:pic>
      <p:pic>
        <p:nvPicPr>
          <p:cNvPr id="46084" name="Picture 4" descr="Breast%20Cancer%20for%20Primary%20Care%20Docs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286000"/>
            <a:ext cx="16891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24200" y="52578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6" charset="2"/>
              <a:buNone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6" charset="0"/>
                <a:ea typeface="ＭＳ Ｐゴシック" pitchFamily="-106" charset="-128"/>
                <a:cs typeface="ＭＳ Ｐゴシック" pitchFamily="-106" charset="-128"/>
              </a:rPr>
              <a:t>OCP prior to 1</a:t>
            </a:r>
            <a:r>
              <a:rPr lang="en-US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6" charset="0"/>
                <a:ea typeface="ＭＳ Ｐゴシック" pitchFamily="-106" charset="-128"/>
                <a:cs typeface="ＭＳ Ｐゴシック" pitchFamily="-106" charset="-128"/>
              </a:rPr>
              <a:t>st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6" charset="0"/>
                <a:ea typeface="ＭＳ Ｐゴシック" pitchFamily="-106" charset="-128"/>
                <a:cs typeface="ＭＳ Ｐゴシック" pitchFamily="-106" charset="-128"/>
              </a:rPr>
              <a:t> PGY Increases the risk by .&gt;30%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72200" y="52578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9" charset="2"/>
              <a:buNone/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HRT &gt; 5 yrs Increases the risk by 25%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52578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6" charset="2"/>
              <a:buNone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6" charset="0"/>
                <a:ea typeface="ＭＳ Ｐゴシック" pitchFamily="-106" charset="-128"/>
                <a:cs typeface="ＭＳ Ｐゴシック" pitchFamily="-106" charset="-128"/>
              </a:rPr>
              <a:t>Breastfeeding Decreases the risk by 4% every 12 mos of feeding</a:t>
            </a:r>
          </a:p>
        </p:txBody>
      </p:sp>
      <p:pic>
        <p:nvPicPr>
          <p:cNvPr id="46088" name="Picture 8" descr="breastfeedi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311400"/>
            <a:ext cx="26574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Estrogen-Related Risk Factors</a:t>
            </a:r>
            <a:endParaRPr lang="en-US" dirty="0"/>
          </a:p>
        </p:txBody>
      </p:sp>
      <p:pic>
        <p:nvPicPr>
          <p:cNvPr id="47107" name="Picture 4" descr="Breast%20Cancer%20for%20Primary%20Care%20Doc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057400"/>
            <a:ext cx="2824163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Breast%20Cancer%20for%20Primary%20Care%20Docs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057400"/>
            <a:ext cx="1730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53340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6" charset="2"/>
              <a:buNone/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6" charset="0"/>
                <a:ea typeface="ＭＳ Ｐゴシック" pitchFamily="-106" charset="-128"/>
                <a:cs typeface="ＭＳ Ｐゴシック" pitchFamily="-106" charset="-128"/>
              </a:rPr>
              <a:t>Weight Gain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6" charset="2"/>
              <a:buNone/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6" charset="0"/>
                <a:ea typeface="ＭＳ Ｐゴシック" pitchFamily="-106" charset="-128"/>
                <a:cs typeface="ＭＳ Ｐゴシック" pitchFamily="-106" charset="-128"/>
              </a:rPr>
              <a:t>&gt;33 lbs after 20 ,&gt;24 lbs after 50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6" charset="2"/>
              <a:buNone/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6" charset="0"/>
                <a:ea typeface="ＭＳ Ｐゴシック" pitchFamily="-106" charset="-128"/>
                <a:cs typeface="ＭＳ Ｐゴシック" pitchFamily="-106" charset="-128"/>
              </a:rPr>
              <a:t>Increase risk by 60%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86200" y="5257800"/>
            <a:ext cx="464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9" charset="2"/>
              <a:buNone/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Drinking Alcohol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9" charset="2"/>
              <a:buNone/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1-2 drinks/day Increases the risk by 10%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9" charset="2"/>
              <a:buNone/>
              <a:defRPr/>
            </a:pPr>
            <a:r>
              <a:rPr 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rPr>
              <a:t>&gt; 2 drinks/day Increases risk by 30%</a:t>
            </a:r>
          </a:p>
        </p:txBody>
      </p:sp>
      <p:pic>
        <p:nvPicPr>
          <p:cNvPr id="47111" name="Picture 9" descr="000946-fat-overweight-black-woman-with-huge-red-hair-eating-kfc-chicke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24907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Breast Cancer Risk Factors</a:t>
            </a:r>
            <a:endParaRPr lang="en-US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-106" charset="2"/>
              <a:buChar char="n"/>
              <a:defRPr/>
            </a:pPr>
            <a:r>
              <a:rPr lang="en-US" sz="4400" b="1" dirty="0" smtClean="0"/>
              <a:t>May be acquired</a:t>
            </a:r>
          </a:p>
          <a:p>
            <a:pPr>
              <a:buFont typeface="Wingdings" pitchFamily="-106" charset="2"/>
              <a:buChar char="n"/>
              <a:defRPr/>
            </a:pPr>
            <a:endParaRPr lang="en-US" dirty="0" smtClean="0"/>
          </a:p>
          <a:p>
            <a:pPr>
              <a:buFont typeface="Wingdings" pitchFamily="-106" charset="2"/>
              <a:buChar char="n"/>
              <a:defRPr/>
            </a:pPr>
            <a:endParaRPr lang="en-US" dirty="0" smtClean="0"/>
          </a:p>
          <a:p>
            <a:pPr>
              <a:buFont typeface="Wingdings" pitchFamily="-106" charset="2"/>
              <a:buChar char="n"/>
              <a:defRPr/>
            </a:pPr>
            <a:endParaRPr lang="en-US" dirty="0" smtClean="0"/>
          </a:p>
          <a:p>
            <a:pPr>
              <a:buFont typeface="Wingdings" pitchFamily="-106" charset="2"/>
              <a:buChar char="n"/>
              <a:defRPr/>
            </a:pPr>
            <a:endParaRPr lang="en-US" dirty="0" smtClean="0"/>
          </a:p>
          <a:p>
            <a:pPr>
              <a:buFont typeface="Wingdings" pitchFamily="-106" charset="2"/>
              <a:buNone/>
              <a:defRPr/>
            </a:pPr>
            <a:endParaRPr lang="en-US" sz="4000" b="1" dirty="0" smtClean="0"/>
          </a:p>
          <a:p>
            <a:pPr>
              <a:buFont typeface="Wingdings" pitchFamily="-106" charset="2"/>
              <a:buChar char="n"/>
              <a:defRPr/>
            </a:pPr>
            <a:r>
              <a:rPr lang="en-US" sz="4000" b="1" dirty="0" smtClean="0"/>
              <a:t>Inherited</a:t>
            </a:r>
            <a:endParaRPr lang="en-US" sz="4000" b="1" dirty="0"/>
          </a:p>
        </p:txBody>
      </p:sp>
      <p:pic>
        <p:nvPicPr>
          <p:cNvPr id="48132" name="Picture 3" descr="d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810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9000" y="2590800"/>
            <a:ext cx="1981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aramond" pitchFamily="-106" charset="0"/>
              </a:rPr>
              <a:t>Lifestyle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276600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660066"/>
                </a:solidFill>
                <a:effectLst>
                  <a:outerShdw blurRad="50800" dist="38100" dir="2700000">
                    <a:srgbClr val="660066">
                      <a:alpha val="43000"/>
                    </a:srgbClr>
                  </a:outerShdw>
                </a:effectLst>
                <a:latin typeface="Garamond" pitchFamily="-106" charset="0"/>
              </a:rPr>
              <a:t>Chemicals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3352800"/>
            <a:ext cx="2362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aramond" pitchFamily="-106" charset="0"/>
              </a:rPr>
              <a:t>Radiation</a:t>
            </a:r>
          </a:p>
        </p:txBody>
      </p:sp>
      <p:cxnSp>
        <p:nvCxnSpPr>
          <p:cNvPr id="48136" name="Straight Arrow Connector 8"/>
          <p:cNvCxnSpPr>
            <a:cxnSpLocks noChangeShapeType="1"/>
            <a:stCxn id="5" idx="2"/>
          </p:cNvCxnSpPr>
          <p:nvPr/>
        </p:nvCxnSpPr>
        <p:spPr bwMode="auto">
          <a:xfrm rot="5400000">
            <a:off x="4209256" y="3447257"/>
            <a:ext cx="4206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8137" name="Straight Arrow Connector 10"/>
          <p:cNvCxnSpPr>
            <a:cxnSpLocks noChangeShapeType="1"/>
            <a:stCxn id="7" idx="2"/>
          </p:cNvCxnSpPr>
          <p:nvPr/>
        </p:nvCxnSpPr>
        <p:spPr bwMode="auto">
          <a:xfrm rot="5400000">
            <a:off x="6057106" y="3580607"/>
            <a:ext cx="496887" cy="133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8138" name="Straight Arrow Connector 12"/>
          <p:cNvCxnSpPr>
            <a:cxnSpLocks noChangeShapeType="1"/>
            <a:stCxn id="6" idx="2"/>
          </p:cNvCxnSpPr>
          <p:nvPr/>
        </p:nvCxnSpPr>
        <p:spPr bwMode="auto">
          <a:xfrm rot="16200000" flipH="1">
            <a:off x="2406650" y="3549650"/>
            <a:ext cx="711200" cy="133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Family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-106" charset="2"/>
              <a:buChar char="n"/>
              <a:defRPr/>
            </a:pPr>
            <a:r>
              <a:rPr lang="en-US" b="1" dirty="0" smtClean="0"/>
              <a:t>Having a 1</a:t>
            </a:r>
            <a:r>
              <a:rPr lang="en-US" b="1" baseline="30000" dirty="0" smtClean="0"/>
              <a:t>st</a:t>
            </a:r>
            <a:r>
              <a:rPr lang="en-US" b="1" dirty="0" smtClean="0"/>
              <a:t> Degree relative with breast cancer under 50 can increase your risk</a:t>
            </a:r>
          </a:p>
          <a:p>
            <a:pPr>
              <a:buFont typeface="Wingdings" pitchFamily="-106" charset="2"/>
              <a:buChar char="n"/>
              <a:defRPr/>
            </a:pPr>
            <a:endParaRPr lang="en-US" dirty="0" smtClean="0"/>
          </a:p>
          <a:p>
            <a:pPr>
              <a:buFont typeface="Wingdings" pitchFamily="-106" charset="2"/>
              <a:buChar char="n"/>
              <a:defRPr/>
            </a:pPr>
            <a:r>
              <a:rPr lang="en-US" b="1" dirty="0" smtClean="0"/>
              <a:t>Signs of Inherited breast cancer include having a</a:t>
            </a:r>
          </a:p>
          <a:p>
            <a:pPr lvl="1">
              <a:buFont typeface="Wingdings" pitchFamily="-106" charset="2"/>
              <a:buChar char="n"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degree relative with breast cancer any age</a:t>
            </a:r>
          </a:p>
          <a:p>
            <a:pPr lvl="1">
              <a:buFont typeface="Wingdings" pitchFamily="-106" charset="2"/>
              <a:buChar char="n"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degree relative with breast cancer before 50</a:t>
            </a:r>
          </a:p>
          <a:p>
            <a:pPr lvl="1">
              <a:buFont typeface="Wingdings" pitchFamily="-106" charset="2"/>
              <a:buChar char="n"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degree relative with breast cancer in both breasts</a:t>
            </a:r>
            <a:endParaRPr lang="en-US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</TotalTime>
  <Words>515</Words>
  <Application>Microsoft Macintosh PowerPoint</Application>
  <PresentationFormat>On-screen Show (4:3)</PresentationFormat>
  <Paragraphs>90</Paragraphs>
  <Slides>16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Tradition</vt:lpstr>
      <vt:lpstr>Slide 1</vt:lpstr>
      <vt:lpstr>The answer is…..</vt:lpstr>
      <vt:lpstr>Specific Breast Cancer Risk Factors</vt:lpstr>
      <vt:lpstr>Specific Breast Cancer  Risk Factors</vt:lpstr>
      <vt:lpstr>Estrogen-Related Risk Factors</vt:lpstr>
      <vt:lpstr>Estrogen-Related Risk Factors</vt:lpstr>
      <vt:lpstr>Estrogen-Related Risk Factors</vt:lpstr>
      <vt:lpstr>Breast Cancer Risk Factors</vt:lpstr>
      <vt:lpstr>Family History</vt:lpstr>
      <vt:lpstr>Genetic Counseling &amp; Testing</vt:lpstr>
      <vt:lpstr>Hereditary Breast Cancers BRCA 1 and BRCA 2</vt:lpstr>
      <vt:lpstr>Environmental Risk Factors</vt:lpstr>
      <vt:lpstr>These are not Risk Factors</vt:lpstr>
      <vt:lpstr>Personal Risk Factors</vt:lpstr>
      <vt:lpstr>Environmental Risk Factors: Lifestyle Choices</vt:lpstr>
      <vt:lpstr>Environmental Risk Factors: Lifestyle Choices</vt:lpstr>
    </vt:vector>
  </TitlesOfParts>
  <Company>RMS medical illustrations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robina smith</dc:creator>
  <cp:lastModifiedBy>robina smith</cp:lastModifiedBy>
  <cp:revision>1</cp:revision>
  <dcterms:created xsi:type="dcterms:W3CDTF">2011-04-03T00:18:59Z</dcterms:created>
  <dcterms:modified xsi:type="dcterms:W3CDTF">2011-04-03T00:20:55Z</dcterms:modified>
</cp:coreProperties>
</file>